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937" r:id="rId1"/>
  </p:sldMasterIdLst>
  <p:notesMasterIdLst>
    <p:notesMasterId r:id="rId80"/>
  </p:notesMasterIdLst>
  <p:handoutMasterIdLst>
    <p:handoutMasterId r:id="rId81"/>
  </p:handoutMasterIdLst>
  <p:sldIdLst>
    <p:sldId id="296" r:id="rId2"/>
    <p:sldId id="256" r:id="rId3"/>
    <p:sldId id="297" r:id="rId4"/>
    <p:sldId id="311" r:id="rId5"/>
    <p:sldId id="313" r:id="rId6"/>
    <p:sldId id="567" r:id="rId7"/>
    <p:sldId id="318" r:id="rId8"/>
    <p:sldId id="328" r:id="rId9"/>
    <p:sldId id="518" r:id="rId10"/>
    <p:sldId id="347" r:id="rId11"/>
    <p:sldId id="569" r:id="rId12"/>
    <p:sldId id="609" r:id="rId13"/>
    <p:sldId id="608" r:id="rId14"/>
    <p:sldId id="611" r:id="rId15"/>
    <p:sldId id="348" r:id="rId16"/>
    <p:sldId id="575" r:id="rId17"/>
    <p:sldId id="373" r:id="rId18"/>
    <p:sldId id="570" r:id="rId19"/>
    <p:sldId id="571" r:id="rId20"/>
    <p:sldId id="572" r:id="rId21"/>
    <p:sldId id="568" r:id="rId22"/>
    <p:sldId id="573" r:id="rId23"/>
    <p:sldId id="577" r:id="rId24"/>
    <p:sldId id="574" r:id="rId25"/>
    <p:sldId id="578" r:id="rId26"/>
    <p:sldId id="591" r:id="rId27"/>
    <p:sldId id="583" r:id="rId28"/>
    <p:sldId id="580" r:id="rId29"/>
    <p:sldId id="576" r:id="rId30"/>
    <p:sldId id="594" r:id="rId31"/>
    <p:sldId id="584" r:id="rId32"/>
    <p:sldId id="581" r:id="rId33"/>
    <p:sldId id="587" r:id="rId34"/>
    <p:sldId id="585" r:id="rId35"/>
    <p:sldId id="312" r:id="rId36"/>
    <p:sldId id="582" r:id="rId37"/>
    <p:sldId id="586" r:id="rId38"/>
    <p:sldId id="588" r:id="rId39"/>
    <p:sldId id="589" r:id="rId40"/>
    <p:sldId id="343" r:id="rId41"/>
    <p:sldId id="593" r:id="rId42"/>
    <p:sldId id="595" r:id="rId43"/>
    <p:sldId id="596" r:id="rId44"/>
    <p:sldId id="597" r:id="rId45"/>
    <p:sldId id="598" r:id="rId46"/>
    <p:sldId id="592" r:id="rId47"/>
    <p:sldId id="601" r:id="rId48"/>
    <p:sldId id="599" r:id="rId49"/>
    <p:sldId id="602" r:id="rId50"/>
    <p:sldId id="603" r:id="rId51"/>
    <p:sldId id="604" r:id="rId52"/>
    <p:sldId id="605" r:id="rId53"/>
    <p:sldId id="606" r:id="rId54"/>
    <p:sldId id="607" r:id="rId55"/>
    <p:sldId id="631" r:id="rId56"/>
    <p:sldId id="632" r:id="rId57"/>
    <p:sldId id="622" r:id="rId58"/>
    <p:sldId id="634" r:id="rId59"/>
    <p:sldId id="635" r:id="rId60"/>
    <p:sldId id="618" r:id="rId61"/>
    <p:sldId id="613" r:id="rId62"/>
    <p:sldId id="616" r:id="rId63"/>
    <p:sldId id="614" r:id="rId64"/>
    <p:sldId id="619" r:id="rId65"/>
    <p:sldId id="620" r:id="rId66"/>
    <p:sldId id="621" r:id="rId67"/>
    <p:sldId id="633" r:id="rId68"/>
    <p:sldId id="623" r:id="rId69"/>
    <p:sldId id="624" r:id="rId70"/>
    <p:sldId id="625" r:id="rId71"/>
    <p:sldId id="626" r:id="rId72"/>
    <p:sldId id="637" r:id="rId73"/>
    <p:sldId id="627" r:id="rId74"/>
    <p:sldId id="629" r:id="rId75"/>
    <p:sldId id="628" r:id="rId76"/>
    <p:sldId id="630" r:id="rId77"/>
    <p:sldId id="636" r:id="rId78"/>
    <p:sldId id="329"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gh Anthony" initials="HA" lastIdx="1" clrIdx="0">
    <p:extLst>
      <p:ext uri="{19B8F6BF-5375-455C-9EA6-DF929625EA0E}">
        <p15:presenceInfo xmlns:p15="http://schemas.microsoft.com/office/powerpoint/2012/main" userId="376f7baee5c9c0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32" autoAdjust="0"/>
  </p:normalViewPr>
  <p:slideViewPr>
    <p:cSldViewPr>
      <p:cViewPr varScale="1">
        <p:scale>
          <a:sx n="82" d="100"/>
          <a:sy n="82" d="100"/>
        </p:scale>
        <p:origin x="1488" y="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BC3FA-C9D6-4E15-A7F2-B04222FC355C}" type="datetimeFigureOut">
              <a:rPr lang="en-US" smtClean="0"/>
              <a:pPr/>
              <a:t>3/21/2024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5291BE-928D-43C0-B108-280D05103770}" type="slidenum">
              <a:rPr lang="en-CA" smtClean="0"/>
              <a:pPr/>
              <a:t>‹#›</a:t>
            </a:fld>
            <a:endParaRPr lang="en-CA"/>
          </a:p>
        </p:txBody>
      </p:sp>
    </p:spTree>
    <p:extLst>
      <p:ext uri="{BB962C8B-B14F-4D97-AF65-F5344CB8AC3E}">
        <p14:creationId xmlns:p14="http://schemas.microsoft.com/office/powerpoint/2010/main" val="36009930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F1CAE0-3BBD-4F04-B74D-17D30B222DEF}" type="datetimeFigureOut">
              <a:rPr lang="en-US" smtClean="0"/>
              <a:pPr/>
              <a:t>3/21/2024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97D695-27EF-42D1-BA8C-FD4702DD9AE8}" type="slidenum">
              <a:rPr lang="en-US" smtClean="0"/>
              <a:pPr/>
              <a:t>‹#›</a:t>
            </a:fld>
            <a:endParaRPr lang="en-US"/>
          </a:p>
        </p:txBody>
      </p:sp>
    </p:spTree>
    <p:extLst>
      <p:ext uri="{BB962C8B-B14F-4D97-AF65-F5344CB8AC3E}">
        <p14:creationId xmlns:p14="http://schemas.microsoft.com/office/powerpoint/2010/main" val="214963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702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081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897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408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89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500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088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chemeClr val="bg1"/>
                </a:solidFill>
              </a:rPr>
              <a:t>https://www.youtube.com/watch?v=_dWJVHIE9S8&amp;t=3s</a:t>
            </a:r>
          </a:p>
          <a:p>
            <a:endParaRPr lang="en-US" dirty="0"/>
          </a:p>
        </p:txBody>
      </p:sp>
      <p:sp>
        <p:nvSpPr>
          <p:cNvPr id="4" name="Slide Number Placeholder 3"/>
          <p:cNvSpPr>
            <a:spLocks noGrp="1"/>
          </p:cNvSpPr>
          <p:nvPr>
            <p:ph type="sldNum" sz="quarter" idx="5"/>
          </p:nvPr>
        </p:nvSpPr>
        <p:spPr/>
        <p:txBody>
          <a:bodyPr/>
          <a:lstStyle/>
          <a:p>
            <a:fld id="{F797D695-27EF-42D1-BA8C-FD4702DD9AE8}" type="slidenum">
              <a:rPr lang="en-US" smtClean="0"/>
              <a:pPr/>
              <a:t>17</a:t>
            </a:fld>
            <a:endParaRPr lang="en-US"/>
          </a:p>
        </p:txBody>
      </p:sp>
    </p:spTree>
    <p:extLst>
      <p:ext uri="{BB962C8B-B14F-4D97-AF65-F5344CB8AC3E}">
        <p14:creationId xmlns:p14="http://schemas.microsoft.com/office/powerpoint/2010/main" val="2855760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641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285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922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45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269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135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367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524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069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943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672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494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007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483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278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188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522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6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346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934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398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514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735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89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714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061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6900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012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991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9042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638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504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018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05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673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3749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226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781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55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4641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343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168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4914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82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8430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902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358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253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762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5049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5697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1161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9444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7048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0812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630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86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6630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900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9433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9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7420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2656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271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816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527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1747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858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0875" y="1383609"/>
            <a:ext cx="6395100" cy="2669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nSpc>
                <a:spcPct val="110000"/>
              </a:lnSpc>
              <a:spcBef>
                <a:spcPts val="0"/>
              </a:spcBef>
              <a:spcAft>
                <a:spcPts val="0"/>
              </a:spcAft>
              <a:buClr>
                <a:srgbClr val="191919"/>
              </a:buClr>
              <a:buSzPts val="5200"/>
              <a:buNone/>
              <a:defRPr sz="55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30875" y="4053231"/>
            <a:ext cx="4082400" cy="71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33"/>
            <a:ext cx="984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a:off x="1500" y="4768733"/>
            <a:ext cx="729300" cy="2089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a:off x="1575" y="0"/>
            <a:ext cx="729300" cy="1374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46649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317950" y="1742800"/>
            <a:ext cx="45081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295519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2135550" y="1585467"/>
            <a:ext cx="48729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3" name="Google Shape;53;p9"/>
          <p:cNvSpPr txBox="1">
            <a:spLocks noGrp="1"/>
          </p:cNvSpPr>
          <p:nvPr>
            <p:ph type="subTitle" idx="1"/>
          </p:nvPr>
        </p:nvSpPr>
        <p:spPr>
          <a:xfrm>
            <a:off x="2135550" y="4204667"/>
            <a:ext cx="48729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5047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extLst>
      <p:ext uri="{BB962C8B-B14F-4D97-AF65-F5344CB8AC3E}">
        <p14:creationId xmlns:p14="http://schemas.microsoft.com/office/powerpoint/2010/main" val="99826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713225" y="719333"/>
            <a:ext cx="2402100" cy="1528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5"/>
          <p:cNvSpPr txBox="1">
            <a:spLocks noGrp="1"/>
          </p:cNvSpPr>
          <p:nvPr>
            <p:ph type="subTitle" idx="1"/>
          </p:nvPr>
        </p:nvSpPr>
        <p:spPr>
          <a:xfrm>
            <a:off x="713225" y="2248133"/>
            <a:ext cx="2402100" cy="1369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15"/>
          <p:cNvSpPr/>
          <p:nvPr/>
        </p:nvSpPr>
        <p:spPr>
          <a:xfrm rot="10800000" flipH="1">
            <a:off x="0" y="0"/>
            <a:ext cx="713100" cy="440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15"/>
          <p:cNvSpPr/>
          <p:nvPr/>
        </p:nvSpPr>
        <p:spPr>
          <a:xfrm rot="10800000" flipH="1">
            <a:off x="8430775" y="4437000"/>
            <a:ext cx="713100" cy="242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15"/>
          <p:cNvSpPr>
            <a:spLocks noGrp="1"/>
          </p:cNvSpPr>
          <p:nvPr>
            <p:ph type="pic" idx="2"/>
          </p:nvPr>
        </p:nvSpPr>
        <p:spPr>
          <a:xfrm>
            <a:off x="3105975" y="719333"/>
            <a:ext cx="2288100" cy="2898000"/>
          </a:xfrm>
          <a:prstGeom prst="rect">
            <a:avLst/>
          </a:prstGeom>
          <a:noFill/>
          <a:ln w="9525" cap="flat" cmpd="sng">
            <a:solidFill>
              <a:schemeClr val="dk2"/>
            </a:solidFill>
            <a:prstDash val="solid"/>
            <a:round/>
            <a:headEnd type="none" w="sm" len="sm"/>
            <a:tailEnd type="none" w="sm" len="sm"/>
          </a:ln>
        </p:spPr>
      </p:sp>
      <p:sp>
        <p:nvSpPr>
          <p:cNvPr id="95" name="Google Shape;95;p15"/>
          <p:cNvSpPr>
            <a:spLocks noGrp="1"/>
          </p:cNvSpPr>
          <p:nvPr>
            <p:ph type="pic" idx="3"/>
          </p:nvPr>
        </p:nvSpPr>
        <p:spPr>
          <a:xfrm>
            <a:off x="5394075" y="719333"/>
            <a:ext cx="3029700" cy="2898000"/>
          </a:xfrm>
          <a:prstGeom prst="rect">
            <a:avLst/>
          </a:prstGeom>
          <a:noFill/>
          <a:ln w="9525" cap="flat" cmpd="sng">
            <a:solidFill>
              <a:schemeClr val="dk2"/>
            </a:solidFill>
            <a:prstDash val="solid"/>
            <a:round/>
            <a:headEnd type="none" w="sm" len="sm"/>
            <a:tailEnd type="none" w="sm" len="sm"/>
          </a:ln>
        </p:spPr>
      </p:sp>
      <p:sp>
        <p:nvSpPr>
          <p:cNvPr id="96" name="Google Shape;96;p15"/>
          <p:cNvSpPr>
            <a:spLocks noGrp="1"/>
          </p:cNvSpPr>
          <p:nvPr>
            <p:ph type="pic" idx="4"/>
          </p:nvPr>
        </p:nvSpPr>
        <p:spPr>
          <a:xfrm>
            <a:off x="3105975" y="3617333"/>
            <a:ext cx="5317800" cy="2521600"/>
          </a:xfrm>
          <a:prstGeom prst="rect">
            <a:avLst/>
          </a:prstGeom>
          <a:noFill/>
          <a:ln w="9525" cap="flat" cmpd="sng">
            <a:solidFill>
              <a:schemeClr val="dk2"/>
            </a:solidFill>
            <a:prstDash val="solid"/>
            <a:round/>
            <a:headEnd type="none" w="sm" len="sm"/>
            <a:tailEnd type="none" w="sm" len="sm"/>
          </a:ln>
        </p:spPr>
      </p:sp>
      <p:sp>
        <p:nvSpPr>
          <p:cNvPr id="97" name="Google Shape;97;p15"/>
          <p:cNvSpPr>
            <a:spLocks noGrp="1"/>
          </p:cNvSpPr>
          <p:nvPr>
            <p:ph type="pic" idx="5"/>
          </p:nvPr>
        </p:nvSpPr>
        <p:spPr>
          <a:xfrm>
            <a:off x="713225" y="3617333"/>
            <a:ext cx="2402100" cy="2521600"/>
          </a:xfrm>
          <a:prstGeom prst="rect">
            <a:avLst/>
          </a:prstGeom>
          <a:noFill/>
          <a:ln w="9525" cap="flat" cmpd="sng">
            <a:solidFill>
              <a:schemeClr val="dk2"/>
            </a:solidFill>
            <a:prstDash val="solid"/>
            <a:round/>
            <a:headEnd type="none" w="sm" len="sm"/>
            <a:tailEnd type="none" w="sm" len="sm"/>
          </a:ln>
        </p:spPr>
      </p:sp>
    </p:spTree>
    <p:extLst>
      <p:ext uri="{BB962C8B-B14F-4D97-AF65-F5344CB8AC3E}">
        <p14:creationId xmlns:p14="http://schemas.microsoft.com/office/powerpoint/2010/main" val="3099719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720000" y="719333"/>
            <a:ext cx="7704000" cy="76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7"/>
          <p:cNvSpPr txBox="1">
            <a:spLocks noGrp="1"/>
          </p:cNvSpPr>
          <p:nvPr>
            <p:ph type="subTitle" idx="1"/>
          </p:nvPr>
        </p:nvSpPr>
        <p:spPr>
          <a:xfrm>
            <a:off x="937625" y="3430233"/>
            <a:ext cx="2175300" cy="199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17"/>
          <p:cNvSpPr txBox="1">
            <a:spLocks noGrp="1"/>
          </p:cNvSpPr>
          <p:nvPr>
            <p:ph type="subTitle" idx="2"/>
          </p:nvPr>
        </p:nvSpPr>
        <p:spPr>
          <a:xfrm>
            <a:off x="3484347" y="3430233"/>
            <a:ext cx="2175300" cy="199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7"/>
          <p:cNvSpPr txBox="1">
            <a:spLocks noGrp="1"/>
          </p:cNvSpPr>
          <p:nvPr>
            <p:ph type="subTitle" idx="3"/>
          </p:nvPr>
        </p:nvSpPr>
        <p:spPr>
          <a:xfrm>
            <a:off x="6031075" y="3430233"/>
            <a:ext cx="2175300" cy="199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 name="Google Shape;108;p17"/>
          <p:cNvSpPr txBox="1">
            <a:spLocks noGrp="1"/>
          </p:cNvSpPr>
          <p:nvPr>
            <p:ph type="subTitle" idx="4"/>
          </p:nvPr>
        </p:nvSpPr>
        <p:spPr>
          <a:xfrm>
            <a:off x="937625" y="2833433"/>
            <a:ext cx="2175300" cy="596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9" name="Google Shape;109;p17"/>
          <p:cNvSpPr txBox="1">
            <a:spLocks noGrp="1"/>
          </p:cNvSpPr>
          <p:nvPr>
            <p:ph type="subTitle" idx="5"/>
          </p:nvPr>
        </p:nvSpPr>
        <p:spPr>
          <a:xfrm>
            <a:off x="3484347" y="2833433"/>
            <a:ext cx="2175300" cy="596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0" name="Google Shape;110;p17"/>
          <p:cNvSpPr txBox="1">
            <a:spLocks noGrp="1"/>
          </p:cNvSpPr>
          <p:nvPr>
            <p:ph type="subTitle" idx="6"/>
          </p:nvPr>
        </p:nvSpPr>
        <p:spPr>
          <a:xfrm>
            <a:off x="6031075" y="2833433"/>
            <a:ext cx="2175300" cy="596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17"/>
          <p:cNvSpPr/>
          <p:nvPr/>
        </p:nvSpPr>
        <p:spPr>
          <a:xfrm flipH="1">
            <a:off x="9046118" y="133"/>
            <a:ext cx="984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17"/>
          <p:cNvSpPr/>
          <p:nvPr/>
        </p:nvSpPr>
        <p:spPr>
          <a:xfrm flipH="1">
            <a:off x="-8775" y="0"/>
            <a:ext cx="729300" cy="296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17"/>
          <p:cNvSpPr/>
          <p:nvPr/>
        </p:nvSpPr>
        <p:spPr>
          <a:xfrm flipH="1">
            <a:off x="8424000" y="0"/>
            <a:ext cx="729300" cy="1482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44490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0"/>
        <p:cNvGrpSpPr/>
        <p:nvPr/>
      </p:nvGrpSpPr>
      <p:grpSpPr>
        <a:xfrm>
          <a:off x="0" y="0"/>
          <a:ext cx="0" cy="0"/>
          <a:chOff x="0" y="0"/>
          <a:chExt cx="0" cy="0"/>
        </a:xfrm>
      </p:grpSpPr>
      <p:sp>
        <p:nvSpPr>
          <p:cNvPr id="151" name="Google Shape;151;p21"/>
          <p:cNvSpPr/>
          <p:nvPr/>
        </p:nvSpPr>
        <p:spPr>
          <a:xfrm>
            <a:off x="9045550" y="0"/>
            <a:ext cx="984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21"/>
          <p:cNvSpPr/>
          <p:nvPr/>
        </p:nvSpPr>
        <p:spPr>
          <a:xfrm>
            <a:off x="0" y="133"/>
            <a:ext cx="984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21"/>
          <p:cNvSpPr/>
          <p:nvPr/>
        </p:nvSpPr>
        <p:spPr>
          <a:xfrm>
            <a:off x="-8778" y="0"/>
            <a:ext cx="729300" cy="1482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21"/>
          <p:cNvSpPr/>
          <p:nvPr/>
        </p:nvSpPr>
        <p:spPr>
          <a:xfrm>
            <a:off x="8423997" y="5397267"/>
            <a:ext cx="729300" cy="1482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54285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1"/>
        </a:solidFill>
        <a:effectLst/>
      </p:bgPr>
    </p:bg>
    <p:spTree>
      <p:nvGrpSpPr>
        <p:cNvPr id="1" name="Shape 155"/>
        <p:cNvGrpSpPr/>
        <p:nvPr/>
      </p:nvGrpSpPr>
      <p:grpSpPr>
        <a:xfrm>
          <a:off x="0" y="0"/>
          <a:ext cx="0" cy="0"/>
          <a:chOff x="0" y="0"/>
          <a:chExt cx="0" cy="0"/>
        </a:xfrm>
      </p:grpSpPr>
      <p:sp>
        <p:nvSpPr>
          <p:cNvPr id="156" name="Google Shape;156;p22"/>
          <p:cNvSpPr/>
          <p:nvPr/>
        </p:nvSpPr>
        <p:spPr>
          <a:xfrm>
            <a:off x="9045550" y="0"/>
            <a:ext cx="984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7" name="Google Shape;157;p22"/>
          <p:cNvSpPr/>
          <p:nvPr/>
        </p:nvSpPr>
        <p:spPr>
          <a:xfrm>
            <a:off x="-8775" y="6138667"/>
            <a:ext cx="729300" cy="74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8" name="Google Shape;158;p22"/>
          <p:cNvSpPr/>
          <p:nvPr/>
        </p:nvSpPr>
        <p:spPr>
          <a:xfrm>
            <a:off x="8423997" y="5397267"/>
            <a:ext cx="729300" cy="1482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9" name="Google Shape;159;p22"/>
          <p:cNvSpPr/>
          <p:nvPr/>
        </p:nvSpPr>
        <p:spPr>
          <a:xfrm>
            <a:off x="-8775" y="0"/>
            <a:ext cx="729300" cy="613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999358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93367"/>
            <a:ext cx="77175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536633"/>
            <a:ext cx="77175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marL="914400" lvl="1"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marL="1371600" lvl="2"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marL="1828800" lvl="3"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marL="2286000" lvl="4"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marL="2743200" lvl="5"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marL="3200400" lvl="6"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marL="3657600" lvl="7"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marL="4114800" lvl="8"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254903638"/>
      </p:ext>
    </p:extLst>
  </p:cSld>
  <p:clrMap bg1="lt1" tx1="dk1" bg2="dk2" tx2="lt2" accent1="accent1" accent2="accent2" accent3="accent3" accent4="accent4" accent5="accent5" accent6="accent6" hlink="hlink" folHlink="folHlink"/>
  <p:sldLayoutIdLst>
    <p:sldLayoutId id="2147483938" r:id="rId1"/>
    <p:sldLayoutId id="2147483939" r:id="rId2"/>
    <p:sldLayoutId id="2147483940" r:id="rId3"/>
    <p:sldLayoutId id="2147483942" r:id="rId4"/>
    <p:sldLayoutId id="2147483943" r:id="rId5"/>
    <p:sldLayoutId id="2147483944" r:id="rId6"/>
    <p:sldLayoutId id="2147483945" r:id="rId7"/>
    <p:sldLayoutId id="214748394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pxhere.com/en/photo/1268134" TargetMode="Externa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researchleap.com/relationship-economic-growth-municipal-solid-waste-testing-ekc-hypothesis-analysis-saudi-arabi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pxhere.com/en/photo/1268134" TargetMode="Externa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s://pxhere.com/en/photo/1268134" TargetMode="Externa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pxhere.com/en/photo/1268134" TargetMode="Externa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researchleap.com/waste-management-firms-as-catalysts-for-developing-smes-circular-business-models-the-possibilities-of-industrial-symbiosis/"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hyperlink" Target="https://pxhere.com/en/photo/1268134" TargetMode="Externa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8.png"/><Relationship Id="rId7" Type="http://schemas.openxmlformats.org/officeDocument/2006/relationships/image" Target="../media/image37.jpe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hyperlink" Target="https://pxhere.com/en/photo/1268134" TargetMode="External"/><Relationship Id="rId4" Type="http://schemas.microsoft.com/office/2007/relationships/hdphoto" Target="../media/hdphoto1.wdp"/><Relationship Id="rId9"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hyperlink" Target="https://pxhere.com/en/photo/1268134" TargetMode="Externa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hyperlink" Target="https://www.publicdomainpictures.net/view-image.php?image=368904&amp;picture=semine-plantate-in-elemente-reciclate" TargetMode="External"/><Relationship Id="rId5" Type="http://schemas.openxmlformats.org/officeDocument/2006/relationships/image" Target="../media/image45.jpeg"/><Relationship Id="rId4" Type="http://schemas.openxmlformats.org/officeDocument/2006/relationships/hyperlink" Target="http://www.flickr.com/photos/victorcandiani/5638647027/"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hyperlink" Target="https://jdorganizer.blogspot.co.uk/2009/09/recycling-made-easier-recycling-bins.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hyperlink" Target="https://www.roadrunnerwm.com/container-types"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englishstuffesl.blogspot.com/2014/02/environmental-issues-intermediate.html"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www.roadrunnerwm.com/cardboard-recycling"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hyperlink" Target="https://www.roadrunnerwm.com/our-proces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hyperlink" Target="https://www.pikist.com/free-photo-ikfyv"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pxhere.com/en/photo/1268134" TargetMode="Externa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pxhere.com/en/photo/1268134"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5541000" y="2673275"/>
            <a:ext cx="3603000" cy="332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E372413B-95A6-4543-8ACF-406FCF5AE785}"/>
              </a:ext>
            </a:extLst>
          </p:cNvPr>
          <p:cNvPicPr>
            <a:picLocks noChangeAspect="1"/>
          </p:cNvPicPr>
          <p:nvPr/>
        </p:nvPicPr>
        <p:blipFill>
          <a:blip r:embed="rId3"/>
          <a:stretch>
            <a:fillRect/>
          </a:stretch>
        </p:blipFill>
        <p:spPr>
          <a:xfrm>
            <a:off x="2293956" y="814625"/>
            <a:ext cx="6850044" cy="5186129"/>
          </a:xfrm>
          <a:prstGeom prst="rect">
            <a:avLst/>
          </a:prstGeom>
        </p:spPr>
      </p:pic>
      <p:pic>
        <p:nvPicPr>
          <p:cNvPr id="14" name="Picture 13">
            <a:extLst>
              <a:ext uri="{FF2B5EF4-FFF2-40B4-BE49-F238E27FC236}">
                <a16:creationId xmlns:a16="http://schemas.microsoft.com/office/drawing/2014/main" id="{A8F0CF81-8AF0-421B-8F5C-2F2A51608DFA}"/>
              </a:ext>
            </a:extLst>
          </p:cNvPr>
          <p:cNvPicPr>
            <a:picLocks noChangeAspect="1"/>
          </p:cNvPicPr>
          <p:nvPr/>
        </p:nvPicPr>
        <p:blipFill>
          <a:blip r:embed="rId4"/>
          <a:stretch>
            <a:fillRect/>
          </a:stretch>
        </p:blipFill>
        <p:spPr>
          <a:xfrm>
            <a:off x="5" y="814621"/>
            <a:ext cx="3346361" cy="5186004"/>
          </a:xfrm>
          <a:prstGeom prst="rect">
            <a:avLst/>
          </a:prstGeom>
        </p:spPr>
      </p:pic>
      <p:pic>
        <p:nvPicPr>
          <p:cNvPr id="9" name="Picture 8">
            <a:extLst>
              <a:ext uri="{FF2B5EF4-FFF2-40B4-BE49-F238E27FC236}">
                <a16:creationId xmlns:a16="http://schemas.microsoft.com/office/drawing/2014/main" id="{628A09AA-A777-46F1-834C-B82576769C90}"/>
              </a:ext>
            </a:extLst>
          </p:cNvPr>
          <p:cNvPicPr>
            <a:picLocks noChangeAspect="1"/>
          </p:cNvPicPr>
          <p:nvPr/>
        </p:nvPicPr>
        <p:blipFill>
          <a:blip r:embed="rId5"/>
          <a:stretch>
            <a:fillRect/>
          </a:stretch>
        </p:blipFill>
        <p:spPr>
          <a:xfrm>
            <a:off x="2679522" y="814621"/>
            <a:ext cx="3429000" cy="5143500"/>
          </a:xfrm>
          <a:prstGeom prst="rect">
            <a:avLst/>
          </a:prstGeom>
        </p:spPr>
      </p:pic>
      <p:sp>
        <p:nvSpPr>
          <p:cNvPr id="18" name="Google Shape;171;p26">
            <a:extLst>
              <a:ext uri="{FF2B5EF4-FFF2-40B4-BE49-F238E27FC236}">
                <a16:creationId xmlns:a16="http://schemas.microsoft.com/office/drawing/2014/main" id="{0085ED02-E9C0-4A8E-991B-82532C8FCE58}"/>
              </a:ext>
            </a:extLst>
          </p:cNvPr>
          <p:cNvSpPr txBox="1">
            <a:spLocks noGrp="1"/>
          </p:cNvSpPr>
          <p:nvPr>
            <p:ph type="ctrTitle"/>
          </p:nvPr>
        </p:nvSpPr>
        <p:spPr>
          <a:xfrm>
            <a:off x="1529423" y="2514600"/>
            <a:ext cx="6396038" cy="2001838"/>
          </a:xfrm>
          <a:prstGeom prst="rect">
            <a:avLst/>
          </a:prstGeom>
        </p:spPr>
        <p:txBody>
          <a:bodyPr spcFirstLastPara="1" wrap="square" lIns="91425" tIns="91425" rIns="91425" bIns="91425" anchor="ctr" anchorCtr="0">
            <a:noAutofit/>
          </a:bodyPr>
          <a:lstStyle/>
          <a:p>
            <a:pPr algn="ctr"/>
            <a:br>
              <a:rPr lang="en" sz="3200" dirty="0">
                <a:latin typeface="+mn-lt"/>
              </a:rPr>
            </a:br>
            <a:r>
              <a:rPr lang="en" sz="3200" dirty="0">
                <a:latin typeface="+mn-lt"/>
              </a:rPr>
              <a:t>Technology and the </a:t>
            </a:r>
            <a:br>
              <a:rPr lang="en" sz="3200" dirty="0">
                <a:latin typeface="+mn-lt"/>
              </a:rPr>
            </a:br>
            <a:r>
              <a:rPr lang="en" sz="3200" dirty="0">
                <a:latin typeface="+mn-lt"/>
              </a:rPr>
              <a:t>Contemporary Environment</a:t>
            </a:r>
            <a:br>
              <a:rPr lang="en" sz="3200" dirty="0">
                <a:latin typeface="+mn-lt"/>
              </a:rPr>
            </a:br>
            <a:endParaRPr sz="3200" b="0" dirty="0">
              <a:latin typeface="+mn-lt"/>
            </a:endParaRPr>
          </a:p>
        </p:txBody>
      </p:sp>
      <p:sp>
        <p:nvSpPr>
          <p:cNvPr id="8" name="Google Shape;171;p26">
            <a:extLst>
              <a:ext uri="{FF2B5EF4-FFF2-40B4-BE49-F238E27FC236}">
                <a16:creationId xmlns:a16="http://schemas.microsoft.com/office/drawing/2014/main" id="{6A3F4588-736E-44D6-B1ED-4A0EF50A3158}"/>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0" name="Google Shape;171;p26">
            <a:extLst>
              <a:ext uri="{FF2B5EF4-FFF2-40B4-BE49-F238E27FC236}">
                <a16:creationId xmlns:a16="http://schemas.microsoft.com/office/drawing/2014/main" id="{B89B161D-2D1F-4CD5-9FDC-EC95FDC739A4}"/>
              </a:ext>
            </a:extLst>
          </p:cNvPr>
          <p:cNvSpPr txBox="1">
            <a:spLocks/>
          </p:cNvSpPr>
          <p:nvPr/>
        </p:nvSpPr>
        <p:spPr>
          <a:xfrm>
            <a:off x="1680" y="5880149"/>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CGEO 702</a:t>
            </a: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58651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3074" name="Picture 2" descr="These cafes are setting an example with their unique waste management  initiatives">
            <a:extLst>
              <a:ext uri="{FF2B5EF4-FFF2-40B4-BE49-F238E27FC236}">
                <a16:creationId xmlns:a16="http://schemas.microsoft.com/office/drawing/2014/main" id="{E32ACB48-AA8F-4FC4-A43C-6584436A8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8589"/>
            <a:ext cx="9144000" cy="4930136"/>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71;p26">
            <a:extLst>
              <a:ext uri="{FF2B5EF4-FFF2-40B4-BE49-F238E27FC236}">
                <a16:creationId xmlns:a16="http://schemas.microsoft.com/office/drawing/2014/main" id="{AB05E146-ACD7-4451-A116-29B39A05B745}"/>
              </a:ext>
            </a:extLst>
          </p:cNvPr>
          <p:cNvSpPr txBox="1">
            <a:spLocks/>
          </p:cNvSpPr>
          <p:nvPr/>
        </p:nvSpPr>
        <p:spPr>
          <a:xfrm>
            <a:off x="0" y="2954362"/>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dirty="0">
                <a:solidFill>
                  <a:schemeClr val="accent1">
                    <a:lumMod val="25000"/>
                  </a:schemeClr>
                </a:solidFill>
                <a:latin typeface="+mn-lt"/>
              </a:rPr>
              <a:t>Waste Management </a:t>
            </a:r>
          </a:p>
        </p:txBody>
      </p:sp>
    </p:spTree>
    <p:extLst>
      <p:ext uri="{BB962C8B-B14F-4D97-AF65-F5344CB8AC3E}">
        <p14:creationId xmlns:p14="http://schemas.microsoft.com/office/powerpoint/2010/main" val="611608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Contemporary Environment</a:t>
            </a:r>
            <a:br>
              <a:rPr lang="en-CA" sz="3600" kern="0" dirty="0">
                <a:solidFill>
                  <a:srgbClr val="274E13"/>
                </a:solidFill>
              </a:rPr>
            </a:br>
            <a:endParaRPr lang="en-CA" sz="3600" b="0" kern="0" dirty="0">
              <a:solidFill>
                <a:srgbClr val="274E13"/>
              </a:solidFill>
            </a:endParaRPr>
          </a:p>
        </p:txBody>
      </p:sp>
      <p:sp>
        <p:nvSpPr>
          <p:cNvPr id="9" name="TextBox 8">
            <a:extLst>
              <a:ext uri="{FF2B5EF4-FFF2-40B4-BE49-F238E27FC236}">
                <a16:creationId xmlns:a16="http://schemas.microsoft.com/office/drawing/2014/main" id="{4E1D861B-56FD-4866-B953-9BFB8D056B75}"/>
              </a:ext>
            </a:extLst>
          </p:cNvPr>
          <p:cNvSpPr txBox="1"/>
          <p:nvPr/>
        </p:nvSpPr>
        <p:spPr>
          <a:xfrm>
            <a:off x="76200" y="1957178"/>
            <a:ext cx="9209314" cy="3502497"/>
          </a:xfrm>
          <a:prstGeom prst="rect">
            <a:avLst/>
          </a:prstGeom>
          <a:noFill/>
        </p:spPr>
        <p:txBody>
          <a:bodyPr wrap="square">
            <a:spAutoFit/>
          </a:bodyPr>
          <a:lstStyle/>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algn="ctr">
              <a:lnSpc>
                <a:spcPct val="80000"/>
              </a:lnSpc>
              <a:spcBef>
                <a:spcPct val="0"/>
              </a:spcBef>
              <a:buClr>
                <a:srgbClr val="000000"/>
              </a:buClr>
              <a:tabLst>
                <a:tab pos="228600" algn="ctr"/>
                <a:tab pos="685800" algn="l"/>
                <a:tab pos="2743200" algn="ctr"/>
                <a:tab pos="4114800" algn="ctr"/>
                <a:tab pos="5486400" algn="ctr"/>
                <a:tab pos="7264400" algn="ctr"/>
              </a:tabLst>
              <a:defRPr/>
            </a:pPr>
            <a:r>
              <a:rPr lang="en-US" sz="2800" kern="0" spc="150" dirty="0">
                <a:solidFill>
                  <a:srgbClr val="274E13"/>
                </a:solidFill>
                <a:latin typeface="Arial" panose="020B0604020202020204" pitchFamily="34" charset="0"/>
                <a:cs typeface="Arial" panose="020B0604020202020204" pitchFamily="34" charset="0"/>
                <a:sym typeface="Arial"/>
              </a:rPr>
              <a:t>Centuries ago, people used to dispose of their waste by digging a hole into a far-off land area. This waste disposal technique was meant to be efficient because of less population around that time. Waste production was less due to low population which made waste management easy. But now, due to the growing number of people, waste production has drastically increased making disposal difficult. </a:t>
            </a: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8" name="Google Shape;171;p26">
            <a:extLst>
              <a:ext uri="{FF2B5EF4-FFF2-40B4-BE49-F238E27FC236}">
                <a16:creationId xmlns:a16="http://schemas.microsoft.com/office/drawing/2014/main" id="{2B63FC2D-155D-425D-A22B-0FCA01F448A4}"/>
              </a:ext>
            </a:extLst>
          </p:cNvPr>
          <p:cNvSpPr txBox="1">
            <a:spLocks/>
          </p:cNvSpPr>
          <p:nvPr/>
        </p:nvSpPr>
        <p:spPr>
          <a:xfrm>
            <a:off x="892680" y="978589"/>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Waste Management</a:t>
            </a: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3328524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85725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200" kern="0" dirty="0">
                <a:solidFill>
                  <a:srgbClr val="274E13"/>
                </a:solidFill>
                <a:latin typeface="Arial Nova" panose="020B0504020202020204" pitchFamily="34" charset="0"/>
              </a:rPr>
              <a:t>Technology and Contemporary Society</a:t>
            </a:r>
            <a:br>
              <a:rPr lang="en-CA" sz="3600" kern="0" dirty="0">
                <a:solidFill>
                  <a:srgbClr val="274E13"/>
                </a:solidFill>
              </a:rPr>
            </a:br>
            <a:endParaRPr lang="en-CA" sz="3600" b="0" kern="0" dirty="0">
              <a:solidFill>
                <a:srgbClr val="274E13"/>
              </a:solidFill>
            </a:endParaRPr>
          </a:p>
        </p:txBody>
      </p:sp>
      <p:pic>
        <p:nvPicPr>
          <p:cNvPr id="12" name="Picture 11">
            <a:extLst>
              <a:ext uri="{FF2B5EF4-FFF2-40B4-BE49-F238E27FC236}">
                <a16:creationId xmlns:a16="http://schemas.microsoft.com/office/drawing/2014/main" id="{EC04D136-02D0-456A-A944-BF01E01DD00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tretch>
            <a:fillRect/>
          </a:stretch>
        </p:blipFill>
        <p:spPr>
          <a:xfrm>
            <a:off x="1680" y="1835840"/>
            <a:ext cx="9142321" cy="4164911"/>
          </a:xfrm>
          <a:prstGeom prst="rect">
            <a:avLst/>
          </a:prstGeom>
        </p:spPr>
      </p:pic>
      <p:pic>
        <p:nvPicPr>
          <p:cNvPr id="3" name="Picture 2">
            <a:extLst>
              <a:ext uri="{FF2B5EF4-FFF2-40B4-BE49-F238E27FC236}">
                <a16:creationId xmlns:a16="http://schemas.microsoft.com/office/drawing/2014/main" id="{BFDD78D1-63AF-47B3-AF42-E59C5FE6C04B}"/>
              </a:ext>
            </a:extLst>
          </p:cNvPr>
          <p:cNvPicPr>
            <a:picLocks noChangeAspect="1"/>
          </p:cNvPicPr>
          <p:nvPr/>
        </p:nvPicPr>
        <p:blipFill>
          <a:blip r:embed="rId6"/>
          <a:stretch>
            <a:fillRect/>
          </a:stretch>
        </p:blipFill>
        <p:spPr>
          <a:xfrm>
            <a:off x="2916304" y="679843"/>
            <a:ext cx="6369835" cy="5486920"/>
          </a:xfrm>
          <a:prstGeom prst="rect">
            <a:avLst/>
          </a:prstGeom>
        </p:spPr>
      </p:pic>
      <p:pic>
        <p:nvPicPr>
          <p:cNvPr id="4" name="Picture 3">
            <a:extLst>
              <a:ext uri="{FF2B5EF4-FFF2-40B4-BE49-F238E27FC236}">
                <a16:creationId xmlns:a16="http://schemas.microsoft.com/office/drawing/2014/main" id="{C328AF70-1269-4A17-84F9-5F0D75EF5F8B}"/>
              </a:ext>
            </a:extLst>
          </p:cNvPr>
          <p:cNvPicPr>
            <a:picLocks noChangeAspect="1"/>
          </p:cNvPicPr>
          <p:nvPr/>
        </p:nvPicPr>
        <p:blipFill>
          <a:blip r:embed="rId6"/>
          <a:stretch>
            <a:fillRect/>
          </a:stretch>
        </p:blipFill>
        <p:spPr>
          <a:xfrm>
            <a:off x="-143819" y="857249"/>
            <a:ext cx="8415949" cy="5292336"/>
          </a:xfrm>
          <a:prstGeom prst="rect">
            <a:avLst/>
          </a:prstGeom>
        </p:spPr>
      </p:pic>
      <p:sp>
        <p:nvSpPr>
          <p:cNvPr id="8" name="Google Shape;171;p26">
            <a:extLst>
              <a:ext uri="{FF2B5EF4-FFF2-40B4-BE49-F238E27FC236}">
                <a16:creationId xmlns:a16="http://schemas.microsoft.com/office/drawing/2014/main" id="{AF84E323-8EC6-4F00-8A10-53AD91307575}"/>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10EABE24-23FB-475F-BC2C-5D7A1F86FC58}"/>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6" name="Picture 5">
            <a:extLst>
              <a:ext uri="{FF2B5EF4-FFF2-40B4-BE49-F238E27FC236}">
                <a16:creationId xmlns:a16="http://schemas.microsoft.com/office/drawing/2014/main" id="{10D5AA21-C8D0-4BE4-9B9B-8A7A2FCFC91A}"/>
              </a:ext>
            </a:extLst>
          </p:cNvPr>
          <p:cNvPicPr>
            <a:picLocks noChangeAspect="1"/>
          </p:cNvPicPr>
          <p:nvPr/>
        </p:nvPicPr>
        <p:blipFill>
          <a:blip r:embed="rId7"/>
          <a:stretch>
            <a:fillRect/>
          </a:stretch>
        </p:blipFill>
        <p:spPr>
          <a:xfrm>
            <a:off x="874368" y="973422"/>
            <a:ext cx="7333217" cy="4888811"/>
          </a:xfrm>
          <a:prstGeom prst="rect">
            <a:avLst/>
          </a:prstGeom>
        </p:spPr>
      </p:pic>
      <p:sp>
        <p:nvSpPr>
          <p:cNvPr id="14" name="Google Shape;171;p26">
            <a:extLst>
              <a:ext uri="{FF2B5EF4-FFF2-40B4-BE49-F238E27FC236}">
                <a16:creationId xmlns:a16="http://schemas.microsoft.com/office/drawing/2014/main" id="{A11DE082-C82E-4933-B9DB-FB654807106C}"/>
              </a:ext>
            </a:extLst>
          </p:cNvPr>
          <p:cNvSpPr txBox="1">
            <a:spLocks/>
          </p:cNvSpPr>
          <p:nvPr/>
        </p:nvSpPr>
        <p:spPr>
          <a:xfrm>
            <a:off x="0" y="2789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Generation and Management</a:t>
            </a:r>
            <a:endParaRPr lang="en-CA" sz="3000" b="0" kern="0" dirty="0">
              <a:solidFill>
                <a:srgbClr val="274E13"/>
              </a:solidFill>
              <a:latin typeface="+mn-lt"/>
            </a:endParaRPr>
          </a:p>
        </p:txBody>
      </p:sp>
    </p:spTree>
    <p:extLst>
      <p:ext uri="{BB962C8B-B14F-4D97-AF65-F5344CB8AC3E}">
        <p14:creationId xmlns:p14="http://schemas.microsoft.com/office/powerpoint/2010/main" val="1399814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1680" y="1897811"/>
            <a:ext cx="9142320" cy="3062377"/>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rPr>
              <a:t>Waste management includes all of the processes and activities that involve handling waste materials. </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b="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rPr>
              <a:t>How our cities, towns and regions collect, transports, recycle, and dispose of wastes may seem mundane in the grand scheme of things, but responsible waste management is more impactful to our society than you might think.</a:t>
            </a:r>
          </a:p>
        </p:txBody>
      </p:sp>
      <p:pic>
        <p:nvPicPr>
          <p:cNvPr id="2" name="Picture 1">
            <a:extLst>
              <a:ext uri="{FF2B5EF4-FFF2-40B4-BE49-F238E27FC236}">
                <a16:creationId xmlns:a16="http://schemas.microsoft.com/office/drawing/2014/main" id="{5EE040B3-0980-4A8F-AC13-C4C35A60DC59}"/>
              </a:ext>
            </a:extLst>
          </p:cNvPr>
          <p:cNvPicPr>
            <a:picLocks noChangeAspect="1"/>
          </p:cNvPicPr>
          <p:nvPr/>
        </p:nvPicPr>
        <p:blipFill>
          <a:blip r:embed="rId3"/>
          <a:stretch>
            <a:fillRect/>
          </a:stretch>
        </p:blipFill>
        <p:spPr>
          <a:xfrm>
            <a:off x="1447800" y="4854141"/>
            <a:ext cx="6703919" cy="1962420"/>
          </a:xfrm>
          <a:prstGeom prst="rect">
            <a:avLst/>
          </a:prstGeom>
        </p:spPr>
      </p:pic>
    </p:spTree>
    <p:extLst>
      <p:ext uri="{BB962C8B-B14F-4D97-AF65-F5344CB8AC3E}">
        <p14:creationId xmlns:p14="http://schemas.microsoft.com/office/powerpoint/2010/main" val="25215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76200" y="1890486"/>
            <a:ext cx="9144000" cy="4967514"/>
          </a:xfrm>
          <a:prstGeom prst="rect">
            <a:avLst/>
          </a:prstGeom>
          <a:noFill/>
        </p:spPr>
        <p:txBody>
          <a:bodyPr wrap="square">
            <a:spAutoFit/>
          </a:bodyPr>
          <a:lstStyle/>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200" spc="150" dirty="0">
                <a:solidFill>
                  <a:schemeClr val="accent1">
                    <a:lumMod val="25000"/>
                  </a:schemeClr>
                </a:solidFill>
                <a:latin typeface="Arial Nova" panose="020B0504020202020204" pitchFamily="34" charset="0"/>
                <a:cs typeface="Arial" panose="020B0604020202020204" pitchFamily="34" charset="0"/>
                <a:sym typeface="Arial"/>
              </a:rPr>
              <a:t> As the world’s population increases, and as we produce and   </a:t>
            </a:r>
          </a:p>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r>
              <a:rPr lang="en-US" sz="2200" spc="150" dirty="0">
                <a:solidFill>
                  <a:schemeClr val="accent1">
                    <a:lumMod val="25000"/>
                  </a:schemeClr>
                </a:solidFill>
                <a:latin typeface="Arial Nova" panose="020B0504020202020204" pitchFamily="34" charset="0"/>
                <a:cs typeface="Arial" panose="020B0604020202020204" pitchFamily="34" charset="0"/>
                <a:sym typeface="Arial"/>
              </a:rPr>
              <a:t>     consume more material goods, we generate more waste. </a:t>
            </a:r>
          </a:p>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2200" spc="150" dirty="0">
              <a:solidFill>
                <a:schemeClr val="accent1">
                  <a:lumMod val="25000"/>
                </a:schemeClr>
              </a:solidFill>
              <a:latin typeface="Arial Nova" panose="020B0504020202020204" pitchFamily="34" charset="0"/>
              <a:cs typeface="Arial" panose="020B0604020202020204" pitchFamily="34" charset="0"/>
              <a:sym typeface="Arial"/>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200" b="1" spc="150" dirty="0">
                <a:solidFill>
                  <a:schemeClr val="accent1">
                    <a:lumMod val="25000"/>
                  </a:schemeClr>
                </a:solidFill>
                <a:latin typeface="Arial Nova" panose="020B0504020202020204" pitchFamily="34" charset="0"/>
                <a:cs typeface="Arial" panose="020B0604020202020204" pitchFamily="34" charset="0"/>
              </a:rPr>
              <a:t>Waste refers to any unwanted material or substance that results from a human activity or process</a:t>
            </a:r>
            <a:r>
              <a:rPr lang="en-US" sz="2200" spc="150" dirty="0">
                <a:solidFill>
                  <a:schemeClr val="accent1">
                    <a:lumMod val="25000"/>
                  </a:schemeClr>
                </a:solidFill>
                <a:latin typeface="Arial Nova" panose="020B0504020202020204" pitchFamily="34" charset="0"/>
                <a:cs typeface="Arial" panose="020B0604020202020204" pitchFamily="34" charset="0"/>
              </a:rPr>
              <a:t>. The federal government of Canada has adopted a definition that states, in part, that waste is “</a:t>
            </a:r>
            <a:r>
              <a:rPr lang="en-US" sz="2200" b="1" spc="150" dirty="0">
                <a:solidFill>
                  <a:schemeClr val="accent1">
                    <a:lumMod val="25000"/>
                  </a:schemeClr>
                </a:solidFill>
                <a:latin typeface="Arial Nova" panose="020B0504020202020204" pitchFamily="34" charset="0"/>
                <a:cs typeface="Arial" panose="020B0604020202020204" pitchFamily="34" charset="0"/>
              </a:rPr>
              <a:t>any substance for which the owner/generator has no further use</a:t>
            </a:r>
            <a:r>
              <a:rPr lang="en-US" sz="2200" spc="150" dirty="0">
                <a:solidFill>
                  <a:schemeClr val="accent1">
                    <a:lumMod val="25000"/>
                  </a:schemeClr>
                </a:solidFill>
                <a:latin typeface="Arial Nova" panose="020B0504020202020204" pitchFamily="34" charset="0"/>
                <a:cs typeface="Arial" panose="020B0604020202020204" pitchFamily="34" charset="0"/>
              </a:rPr>
              <a: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2200" spc="150" dirty="0">
              <a:solidFill>
                <a:schemeClr val="accent1">
                  <a:lumMod val="25000"/>
                </a:schemeClr>
              </a:solidFill>
              <a:latin typeface="Arial Nova" panose="020B0504020202020204" pitchFamily="34" charset="0"/>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200" spc="150" dirty="0">
                <a:solidFill>
                  <a:schemeClr val="accent1">
                    <a:lumMod val="25000"/>
                  </a:schemeClr>
                </a:solidFill>
                <a:latin typeface="Arial Nova" panose="020B0504020202020204" pitchFamily="34" charset="0"/>
                <a:cs typeface="Arial" panose="020B0604020202020204" pitchFamily="34" charset="0"/>
              </a:rPr>
              <a:t>Another popular definition suggests that waste is “resources out of place,” emphasizing the fact that most waste still contains a significant proportion of useful materials. These definitions represent a changing perception of waste—that there is much of value that can be recovered from our waste. </a:t>
            </a:r>
          </a:p>
        </p:txBody>
      </p:sp>
    </p:spTree>
    <p:extLst>
      <p:ext uri="{BB962C8B-B14F-4D97-AF65-F5344CB8AC3E}">
        <p14:creationId xmlns:p14="http://schemas.microsoft.com/office/powerpoint/2010/main" val="3826409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nSpc>
                <a:spcPct val="100000"/>
              </a:lnSpc>
            </a:pPr>
            <a:endParaRPr lang="en-CA" sz="2500" b="0" kern="0" spc="150" dirty="0">
              <a:solidFill>
                <a:srgbClr val="274E13"/>
              </a:solidFill>
              <a:latin typeface="Arial" panose="020B0604020202020204" pitchFamily="34" charset="0"/>
              <a:ea typeface="+mn-ea"/>
              <a:cs typeface="Arial" panose="020B0604020202020204" pitchFamily="34" charset="0"/>
            </a:endParaRPr>
          </a:p>
        </p:txBody>
      </p:sp>
      <p:sp>
        <p:nvSpPr>
          <p:cNvPr id="6" name="Google Shape;171;p26">
            <a:extLst>
              <a:ext uri="{FF2B5EF4-FFF2-40B4-BE49-F238E27FC236}">
                <a16:creationId xmlns:a16="http://schemas.microsoft.com/office/drawing/2014/main" id="{AC81F6C3-0D3A-4640-AE96-489D024B4375}"/>
              </a:ext>
            </a:extLst>
          </p:cNvPr>
          <p:cNvSpPr txBox="1">
            <a:spLocks/>
          </p:cNvSpPr>
          <p:nvPr/>
        </p:nvSpPr>
        <p:spPr>
          <a:xfrm>
            <a:off x="1143000" y="978589"/>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Waste Management</a:t>
            </a:r>
            <a:br>
              <a:rPr lang="en-CA" sz="3200" kern="0" dirty="0">
                <a:solidFill>
                  <a:srgbClr val="274E13"/>
                </a:solidFill>
                <a:latin typeface="+mn-lt"/>
              </a:rPr>
            </a:br>
            <a:endParaRPr lang="en-CA" sz="3200" b="0" kern="0" dirty="0">
              <a:solidFill>
                <a:srgbClr val="274E13"/>
              </a:solidFill>
              <a:latin typeface="+mn-lt"/>
            </a:endParaRPr>
          </a:p>
        </p:txBody>
      </p:sp>
      <p:sp>
        <p:nvSpPr>
          <p:cNvPr id="7" name="TextBox 6">
            <a:extLst>
              <a:ext uri="{FF2B5EF4-FFF2-40B4-BE49-F238E27FC236}">
                <a16:creationId xmlns:a16="http://schemas.microsoft.com/office/drawing/2014/main" id="{305F0054-5C79-4C2E-B026-1E9F3F4CE07F}"/>
              </a:ext>
            </a:extLst>
          </p:cNvPr>
          <p:cNvSpPr txBox="1"/>
          <p:nvPr/>
        </p:nvSpPr>
        <p:spPr>
          <a:xfrm>
            <a:off x="1680" y="1841242"/>
            <a:ext cx="9142320" cy="5016758"/>
          </a:xfrm>
          <a:prstGeom prst="rect">
            <a:avLst/>
          </a:prstGeom>
          <a:noFill/>
        </p:spPr>
        <p:txBody>
          <a:bodyPr wrap="square">
            <a:spAutoFit/>
          </a:bodyPr>
          <a:lstStyle/>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As our </a:t>
            </a:r>
            <a:r>
              <a:rPr lang="en-US" sz="2500" b="1" kern="0" spc="150" dirty="0">
                <a:solidFill>
                  <a:srgbClr val="274E13"/>
                </a:solidFill>
                <a:latin typeface="Arial" panose="020B0604020202020204" pitchFamily="34" charset="0"/>
                <a:cs typeface="Arial" panose="020B0604020202020204" pitchFamily="34" charset="0"/>
                <a:sym typeface="Arial"/>
              </a:rPr>
              <a:t>global population </a:t>
            </a:r>
            <a:r>
              <a:rPr lang="en-US" sz="2500" kern="0" spc="150" dirty="0">
                <a:solidFill>
                  <a:srgbClr val="274E13"/>
                </a:solidFill>
                <a:latin typeface="Arial" panose="020B0604020202020204" pitchFamily="34" charset="0"/>
                <a:cs typeface="Arial" panose="020B0604020202020204" pitchFamily="34" charset="0"/>
                <a:sym typeface="Arial"/>
              </a:rPr>
              <a:t>continues to expand, so does the amount of waste we produce. The quantity of garbage we release today is in fact unprecedented.</a:t>
            </a: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Consequently, </a:t>
            </a:r>
            <a:r>
              <a:rPr lang="en-US" sz="2500" b="1" kern="0" spc="150" dirty="0">
                <a:solidFill>
                  <a:srgbClr val="274E13"/>
                </a:solidFill>
                <a:latin typeface="Arial" panose="020B0604020202020204" pitchFamily="34" charset="0"/>
                <a:cs typeface="Arial" panose="020B0604020202020204" pitchFamily="34" charset="0"/>
                <a:sym typeface="Arial"/>
              </a:rPr>
              <a:t>effective waste management </a:t>
            </a:r>
            <a:r>
              <a:rPr lang="en-US" sz="2500" kern="0" spc="150" dirty="0">
                <a:solidFill>
                  <a:srgbClr val="274E13"/>
                </a:solidFill>
                <a:latin typeface="Arial" panose="020B0604020202020204" pitchFamily="34" charset="0"/>
                <a:cs typeface="Arial" panose="020B0604020202020204" pitchFamily="34" charset="0"/>
                <a:sym typeface="Arial"/>
              </a:rPr>
              <a:t>has become an </a:t>
            </a:r>
            <a:r>
              <a:rPr lang="en-US" sz="2500" b="1" kern="0" spc="150" dirty="0">
                <a:solidFill>
                  <a:srgbClr val="274E13"/>
                </a:solidFill>
                <a:latin typeface="Arial" panose="020B0604020202020204" pitchFamily="34" charset="0"/>
                <a:cs typeface="Arial" panose="020B0604020202020204" pitchFamily="34" charset="0"/>
                <a:sym typeface="Arial"/>
              </a:rPr>
              <a:t>indispensable pillar </a:t>
            </a:r>
            <a:r>
              <a:rPr lang="en-US" sz="2500" kern="0" spc="150" dirty="0">
                <a:solidFill>
                  <a:srgbClr val="274E13"/>
                </a:solidFill>
                <a:latin typeface="Arial" panose="020B0604020202020204" pitchFamily="34" charset="0"/>
                <a:cs typeface="Arial" panose="020B0604020202020204" pitchFamily="34" charset="0"/>
                <a:sym typeface="Arial"/>
              </a:rPr>
              <a:t>to </a:t>
            </a:r>
            <a:r>
              <a:rPr lang="en-US" sz="2500" b="1" kern="0" spc="150" dirty="0">
                <a:solidFill>
                  <a:srgbClr val="274E13"/>
                </a:solidFill>
                <a:latin typeface="Arial" panose="020B0604020202020204" pitchFamily="34" charset="0"/>
                <a:cs typeface="Arial" panose="020B0604020202020204" pitchFamily="34" charset="0"/>
                <a:sym typeface="Arial"/>
              </a:rPr>
              <a:t>prevent the critical implications</a:t>
            </a:r>
            <a:r>
              <a:rPr lang="en-US" sz="2500" kern="0" spc="150" dirty="0">
                <a:solidFill>
                  <a:srgbClr val="274E13"/>
                </a:solidFill>
                <a:latin typeface="Arial" panose="020B0604020202020204" pitchFamily="34" charset="0"/>
                <a:cs typeface="Arial" panose="020B0604020202020204" pitchFamily="34" charset="0"/>
                <a:sym typeface="Arial"/>
              </a:rPr>
              <a:t> that derive from uncontrolled waste production - such as resource inefficiency, </a:t>
            </a:r>
            <a:r>
              <a:rPr lang="en-US" sz="2500" b="1" kern="0" spc="150" dirty="0">
                <a:solidFill>
                  <a:srgbClr val="274E13"/>
                </a:solidFill>
                <a:latin typeface="Arial" panose="020B0604020202020204" pitchFamily="34" charset="0"/>
                <a:cs typeface="Arial" panose="020B0604020202020204" pitchFamily="34" charset="0"/>
                <a:sym typeface="Arial"/>
              </a:rPr>
              <a:t>climate change</a:t>
            </a:r>
            <a:r>
              <a:rPr lang="en-US" sz="2500" kern="0" spc="150" dirty="0">
                <a:solidFill>
                  <a:srgbClr val="274E13"/>
                </a:solidFill>
                <a:latin typeface="Arial" panose="020B0604020202020204" pitchFamily="34" charset="0"/>
                <a:cs typeface="Arial" panose="020B0604020202020204" pitchFamily="34" charset="0"/>
                <a:sym typeface="Arial"/>
              </a:rPr>
              <a:t>, </a:t>
            </a:r>
            <a:r>
              <a:rPr lang="en-US" sz="2500" b="1" kern="0" spc="150" dirty="0">
                <a:solidFill>
                  <a:srgbClr val="274E13"/>
                </a:solidFill>
                <a:latin typeface="Arial" panose="020B0604020202020204" pitchFamily="34" charset="0"/>
                <a:cs typeface="Arial" panose="020B0604020202020204" pitchFamily="34" charset="0"/>
                <a:sym typeface="Arial"/>
              </a:rPr>
              <a:t>health consequences</a:t>
            </a:r>
            <a:r>
              <a:rPr lang="en-US" sz="2500" kern="0" spc="150" dirty="0">
                <a:solidFill>
                  <a:srgbClr val="274E13"/>
                </a:solidFill>
                <a:latin typeface="Arial" panose="020B0604020202020204" pitchFamily="34" charset="0"/>
                <a:cs typeface="Arial" panose="020B0604020202020204" pitchFamily="34" charset="0"/>
                <a:sym typeface="Arial"/>
              </a:rPr>
              <a:t> - and for </a:t>
            </a:r>
            <a:r>
              <a:rPr lang="en-US" sz="2500" b="1" kern="0" spc="150" dirty="0">
                <a:solidFill>
                  <a:srgbClr val="274E13"/>
                </a:solidFill>
                <a:latin typeface="Arial" panose="020B0604020202020204" pitchFamily="34" charset="0"/>
                <a:cs typeface="Arial" panose="020B0604020202020204" pitchFamily="34" charset="0"/>
                <a:sym typeface="Arial"/>
              </a:rPr>
              <a:t>achieving sustainability </a:t>
            </a:r>
            <a:r>
              <a:rPr lang="en-US" sz="2500" kern="0" spc="150" dirty="0">
                <a:solidFill>
                  <a:srgbClr val="274E13"/>
                </a:solidFill>
                <a:latin typeface="Arial" panose="020B0604020202020204" pitchFamily="34" charset="0"/>
                <a:cs typeface="Arial" panose="020B0604020202020204" pitchFamily="34" charset="0"/>
                <a:sym typeface="Arial"/>
              </a:rPr>
              <a:t>and ensuring a </a:t>
            </a:r>
            <a:r>
              <a:rPr lang="en-US" sz="2500" b="1" kern="0" spc="150" dirty="0">
                <a:solidFill>
                  <a:srgbClr val="274E13"/>
                </a:solidFill>
                <a:latin typeface="Arial" panose="020B0604020202020204" pitchFamily="34" charset="0"/>
                <a:cs typeface="Arial" panose="020B0604020202020204" pitchFamily="34" charset="0"/>
                <a:sym typeface="Arial"/>
              </a:rPr>
              <a:t>greener future for our planet.</a:t>
            </a: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With the </a:t>
            </a:r>
            <a:r>
              <a:rPr lang="en-US" sz="2500" b="1" kern="0" spc="150" dirty="0">
                <a:solidFill>
                  <a:srgbClr val="274E13"/>
                </a:solidFill>
                <a:latin typeface="Arial" panose="020B0604020202020204" pitchFamily="34" charset="0"/>
                <a:cs typeface="Arial" panose="020B0604020202020204" pitchFamily="34" charset="0"/>
                <a:sym typeface="Arial"/>
              </a:rPr>
              <a:t>deteriorating Earth state </a:t>
            </a:r>
            <a:r>
              <a:rPr lang="en-US" sz="2500" kern="0" spc="150" dirty="0">
                <a:solidFill>
                  <a:srgbClr val="274E13"/>
                </a:solidFill>
                <a:latin typeface="Arial" panose="020B0604020202020204" pitchFamily="34" charset="0"/>
                <a:cs typeface="Arial" panose="020B0604020202020204" pitchFamily="34" charset="0"/>
                <a:sym typeface="Arial"/>
              </a:rPr>
              <a:t>that we live in nowadays, waste management appears to be one of the </a:t>
            </a:r>
            <a:r>
              <a:rPr lang="en-US" sz="2500" b="1" kern="0" spc="150" dirty="0">
                <a:solidFill>
                  <a:srgbClr val="274E13"/>
                </a:solidFill>
                <a:latin typeface="Arial" panose="020B0604020202020204" pitchFamily="34" charset="0"/>
                <a:cs typeface="Arial" panose="020B0604020202020204" pitchFamily="34" charset="0"/>
                <a:sym typeface="Arial"/>
              </a:rPr>
              <a:t>most important environmental protection strategies</a:t>
            </a:r>
          </a:p>
        </p:txBody>
      </p:sp>
    </p:spTree>
    <p:extLst>
      <p:ext uri="{BB962C8B-B14F-4D97-AF65-F5344CB8AC3E}">
        <p14:creationId xmlns:p14="http://schemas.microsoft.com/office/powerpoint/2010/main" val="1800989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A9547EF6-59A9-462F-8FC3-790BD2E605DD}"/>
              </a:ext>
            </a:extLst>
          </p:cNvPr>
          <p:cNvSpPr txBox="1">
            <a:spLocks/>
          </p:cNvSpPr>
          <p:nvPr/>
        </p:nvSpPr>
        <p:spPr>
          <a:xfrm>
            <a:off x="1143000" y="978589"/>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C16964D6-6284-417B-8128-F6C705D611CB}"/>
              </a:ext>
            </a:extLst>
          </p:cNvPr>
          <p:cNvSpPr txBox="1"/>
          <p:nvPr/>
        </p:nvSpPr>
        <p:spPr>
          <a:xfrm>
            <a:off x="12566" y="1835840"/>
            <a:ext cx="9142320" cy="4401205"/>
          </a:xfrm>
          <a:prstGeom prst="rect">
            <a:avLst/>
          </a:prstGeom>
          <a:noFill/>
        </p:spPr>
        <p:txBody>
          <a:bodyPr wrap="square">
            <a:spAutoFit/>
          </a:bodyPr>
          <a:lstStyle/>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Waste management reduces the </a:t>
            </a:r>
            <a:r>
              <a:rPr lang="en-US" sz="2500" b="1" kern="0" spc="150" dirty="0">
                <a:solidFill>
                  <a:srgbClr val="274E13"/>
                </a:solidFill>
                <a:latin typeface="Arial" panose="020B0604020202020204" pitchFamily="34" charset="0"/>
                <a:cs typeface="Arial" panose="020B0604020202020204" pitchFamily="34" charset="0"/>
                <a:sym typeface="Arial"/>
              </a:rPr>
              <a:t>effect of waste on the environment, health, and wellbeing</a:t>
            </a:r>
            <a:r>
              <a:rPr lang="en-US" sz="2500" kern="0" spc="150" dirty="0">
                <a:solidFill>
                  <a:srgbClr val="274E13"/>
                </a:solidFill>
                <a:latin typeface="Arial" panose="020B0604020202020204" pitchFamily="34" charset="0"/>
                <a:cs typeface="Arial" panose="020B0604020202020204" pitchFamily="34" charset="0"/>
                <a:sym typeface="Arial"/>
              </a:rPr>
              <a:t>, and is actually very important in our daily lives.</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Waste management is a </a:t>
            </a:r>
            <a:r>
              <a:rPr lang="en-US" sz="2500" b="1" kern="0" spc="150" dirty="0">
                <a:solidFill>
                  <a:srgbClr val="274E13"/>
                </a:solidFill>
                <a:latin typeface="Arial" panose="020B0604020202020204" pitchFamily="34" charset="0"/>
                <a:cs typeface="Arial" panose="020B0604020202020204" pitchFamily="34" charset="0"/>
                <a:sym typeface="Arial"/>
              </a:rPr>
              <a:t>universal issue</a:t>
            </a:r>
            <a:r>
              <a:rPr lang="en-US" sz="2500" kern="0" spc="150" dirty="0">
                <a:solidFill>
                  <a:srgbClr val="274E13"/>
                </a:solidFill>
                <a:latin typeface="Arial" panose="020B0604020202020204" pitchFamily="34" charset="0"/>
                <a:cs typeface="Arial" panose="020B0604020202020204" pitchFamily="34" charset="0"/>
                <a:sym typeface="Arial"/>
              </a:rPr>
              <a:t> that affects every single person in the world and poor management waste can harm </a:t>
            </a:r>
            <a:r>
              <a:rPr lang="en-US" sz="2500" b="1" kern="0" spc="150" dirty="0">
                <a:solidFill>
                  <a:srgbClr val="274E13"/>
                </a:solidFill>
                <a:latin typeface="Arial" panose="020B0604020202020204" pitchFamily="34" charset="0"/>
                <a:cs typeface="Arial" panose="020B0604020202020204" pitchFamily="34" charset="0"/>
                <a:sym typeface="Arial"/>
              </a:rPr>
              <a:t>our health</a:t>
            </a:r>
            <a:r>
              <a:rPr lang="en-US" sz="2500" kern="0" spc="150" dirty="0">
                <a:solidFill>
                  <a:srgbClr val="274E13"/>
                </a:solidFill>
                <a:latin typeface="Arial" panose="020B0604020202020204" pitchFamily="34" charset="0"/>
                <a:cs typeface="Arial" panose="020B0604020202020204" pitchFamily="34" charset="0"/>
                <a:sym typeface="Arial"/>
              </a:rPr>
              <a:t>, </a:t>
            </a:r>
            <a:r>
              <a:rPr lang="en-US" sz="2500" b="1" kern="0" spc="150" dirty="0">
                <a:solidFill>
                  <a:srgbClr val="274E13"/>
                </a:solidFill>
                <a:latin typeface="Arial" panose="020B0604020202020204" pitchFamily="34" charset="0"/>
                <a:cs typeface="Arial" panose="020B0604020202020204" pitchFamily="34" charset="0"/>
                <a:sym typeface="Arial"/>
              </a:rPr>
              <a:t>our environment</a:t>
            </a:r>
            <a:r>
              <a:rPr lang="en-US" sz="2500" kern="0" spc="150" dirty="0">
                <a:solidFill>
                  <a:srgbClr val="274E13"/>
                </a:solidFill>
                <a:latin typeface="Arial" panose="020B0604020202020204" pitchFamily="34" charset="0"/>
                <a:cs typeface="Arial" panose="020B0604020202020204" pitchFamily="34" charset="0"/>
                <a:sym typeface="Arial"/>
              </a:rPr>
              <a:t>, and even </a:t>
            </a:r>
            <a:r>
              <a:rPr lang="en-US" sz="2500" b="1" kern="0" spc="150" dirty="0">
                <a:solidFill>
                  <a:srgbClr val="274E13"/>
                </a:solidFill>
                <a:latin typeface="Arial" panose="020B0604020202020204" pitchFamily="34" charset="0"/>
                <a:cs typeface="Arial" panose="020B0604020202020204" pitchFamily="34" charset="0"/>
                <a:sym typeface="Arial"/>
              </a:rPr>
              <a:t>our prosperity</a:t>
            </a:r>
            <a:r>
              <a:rPr lang="en-US" sz="2500" kern="0" spc="150" dirty="0">
                <a:solidFill>
                  <a:srgbClr val="274E13"/>
                </a:solidFill>
                <a:latin typeface="Arial" panose="020B0604020202020204" pitchFamily="34" charset="0"/>
                <a:cs typeface="Arial" panose="020B0604020202020204" pitchFamily="34" charset="0"/>
                <a:sym typeface="Arial"/>
              </a:rPr>
              <a:t>. </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Waste management is </a:t>
            </a:r>
            <a:r>
              <a:rPr lang="en-US" sz="2500" b="1" kern="0" spc="150" dirty="0">
                <a:solidFill>
                  <a:srgbClr val="274E13"/>
                </a:solidFill>
                <a:latin typeface="Arial" panose="020B0604020202020204" pitchFamily="34" charset="0"/>
                <a:cs typeface="Arial" panose="020B0604020202020204" pitchFamily="34" charset="0"/>
                <a:sym typeface="Arial"/>
              </a:rPr>
              <a:t>the processes and practices aimed at collecting, transporting and disposing of garbage, sewage and other waste products. </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304255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3200" dirty="0">
                <a:latin typeface="Arial Nova" panose="020B0504020202020204" pitchFamily="34" charset="0"/>
                <a:cs typeface="Arial" panose="020B0604020202020204" pitchFamily="34" charset="0"/>
              </a:rPr>
              <a:t>WASTE MANAGEMENT</a:t>
            </a:r>
            <a:endParaRPr lang="en-US" sz="3600" dirty="0">
              <a:latin typeface="Arial Nova" panose="020B0504020202020204" pitchFamily="34" charset="0"/>
              <a:cs typeface="Arial" panose="020B0604020202020204" pitchFamily="34" charset="0"/>
            </a:endParaRPr>
          </a:p>
        </p:txBody>
      </p:sp>
      <p:sp>
        <p:nvSpPr>
          <p:cNvPr id="4" name="Subtitle 3">
            <a:extLst>
              <a:ext uri="{FF2B5EF4-FFF2-40B4-BE49-F238E27FC236}">
                <a16:creationId xmlns:a16="http://schemas.microsoft.com/office/drawing/2014/main" id="{C9D0C6C1-D833-491D-ABC7-E8D22E6CDDB3}"/>
              </a:ext>
            </a:extLst>
          </p:cNvPr>
          <p:cNvSpPr>
            <a:spLocks noGrp="1"/>
          </p:cNvSpPr>
          <p:nvPr>
            <p:ph type="subTitle" idx="1"/>
          </p:nvPr>
        </p:nvSpPr>
        <p:spPr/>
        <p:txBody>
          <a:bodyPr/>
          <a:lstStyle/>
          <a:p>
            <a:endParaRPr lang="en-CA"/>
          </a:p>
        </p:txBody>
      </p:sp>
      <p:pic>
        <p:nvPicPr>
          <p:cNvPr id="5" name="Picture 4">
            <a:extLst>
              <a:ext uri="{FF2B5EF4-FFF2-40B4-BE49-F238E27FC236}">
                <a16:creationId xmlns:a16="http://schemas.microsoft.com/office/drawing/2014/main" id="{B788864B-BC68-48C4-B50D-EEF2439E149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86" y="0"/>
            <a:ext cx="9129821" cy="6878216"/>
          </a:xfrm>
          <a:prstGeom prst="rect">
            <a:avLst/>
          </a:prstGeom>
        </p:spPr>
      </p:pic>
      <p:sp>
        <p:nvSpPr>
          <p:cNvPr id="8" name="TextBox 7">
            <a:extLst>
              <a:ext uri="{FF2B5EF4-FFF2-40B4-BE49-F238E27FC236}">
                <a16:creationId xmlns:a16="http://schemas.microsoft.com/office/drawing/2014/main" id="{3C181804-5545-4D2A-A09F-1CC8A02361C6}"/>
              </a:ext>
            </a:extLst>
          </p:cNvPr>
          <p:cNvSpPr txBox="1"/>
          <p:nvPr/>
        </p:nvSpPr>
        <p:spPr>
          <a:xfrm>
            <a:off x="-3696" y="6111230"/>
            <a:ext cx="9113156" cy="646331"/>
          </a:xfrm>
          <a:prstGeom prst="rect">
            <a:avLst/>
          </a:prstGeom>
          <a:solidFill>
            <a:schemeClr val="accent1">
              <a:lumMod val="75000"/>
            </a:schemeClr>
          </a:solidFill>
        </p:spPr>
        <p:txBody>
          <a:bodyPr wrap="square">
            <a:spAutoFit/>
          </a:bodyPr>
          <a:lstStyle/>
          <a:p>
            <a:pPr algn="ctr"/>
            <a:r>
              <a:rPr lang="en-US" dirty="0">
                <a:solidFill>
                  <a:schemeClr val="accent1">
                    <a:lumMod val="25000"/>
                  </a:schemeClr>
                </a:solidFill>
              </a:rPr>
              <a:t>Planning for tomorrow: Toronto's long term waste resource management strategy</a:t>
            </a:r>
          </a:p>
          <a:p>
            <a:pPr algn="ctr"/>
            <a:r>
              <a:rPr lang="en-CA" dirty="0">
                <a:solidFill>
                  <a:schemeClr val="accent1">
                    <a:lumMod val="25000"/>
                  </a:schemeClr>
                </a:solidFill>
              </a:rPr>
              <a:t>https://www.youtube.com/watch?v=glW01V3ugfk</a:t>
            </a:r>
          </a:p>
        </p:txBody>
      </p:sp>
      <p:sp>
        <p:nvSpPr>
          <p:cNvPr id="12" name="Google Shape;171;p26">
            <a:extLst>
              <a:ext uri="{FF2B5EF4-FFF2-40B4-BE49-F238E27FC236}">
                <a16:creationId xmlns:a16="http://schemas.microsoft.com/office/drawing/2014/main" id="{0B1BFAD8-0C9F-4C26-A8A6-28648735885F}"/>
              </a:ext>
            </a:extLst>
          </p:cNvPr>
          <p:cNvSpPr txBox="1">
            <a:spLocks/>
          </p:cNvSpPr>
          <p:nvPr/>
        </p:nvSpPr>
        <p:spPr>
          <a:xfrm>
            <a:off x="-18278"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dirty="0">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600" dirty="0"/>
            </a:br>
            <a:endParaRPr lang="en-CA" sz="3600" b="0" dirty="0"/>
          </a:p>
        </p:txBody>
      </p:sp>
    </p:spTree>
    <p:extLst>
      <p:ext uri="{BB962C8B-B14F-4D97-AF65-F5344CB8AC3E}">
        <p14:creationId xmlns:p14="http://schemas.microsoft.com/office/powerpoint/2010/main" val="3193158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6" name="Picture 2" descr="A garbage truck full of garbage&#10;&#10;Description automatically generated">
            <a:extLst>
              <a:ext uri="{FF2B5EF4-FFF2-40B4-BE49-F238E27FC236}">
                <a16:creationId xmlns:a16="http://schemas.microsoft.com/office/drawing/2014/main" id="{4B2678ED-69F8-4AF2-AA3F-03D4ADEA0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049" y="978588"/>
            <a:ext cx="3989359" cy="29994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B7347A-4D85-4F21-B0CA-D657A2B425EA}"/>
              </a:ext>
            </a:extLst>
          </p:cNvPr>
          <p:cNvSpPr txBox="1"/>
          <p:nvPr/>
        </p:nvSpPr>
        <p:spPr>
          <a:xfrm>
            <a:off x="-47326" y="853035"/>
            <a:ext cx="5181600" cy="6013954"/>
          </a:xfrm>
          <a:prstGeom prst="rect">
            <a:avLst/>
          </a:prstGeom>
          <a:noFill/>
        </p:spPr>
        <p:txBody>
          <a:bodyPr wrap="square">
            <a:spAutoFit/>
          </a:bodyPr>
          <a:lstStyle/>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400" kern="0" spc="150" dirty="0">
                <a:solidFill>
                  <a:schemeClr val="accent1">
                    <a:lumMod val="25000"/>
                  </a:schemeClr>
                </a:solidFill>
                <a:latin typeface="Arial" panose="020B0604020202020204" pitchFamily="34" charset="0"/>
                <a:cs typeface="Arial" panose="020B0604020202020204" pitchFamily="34" charset="0"/>
                <a:sym typeface="Arial"/>
              </a:rPr>
              <a:t>In North America since 1960, total waste generation has increased by almost 300%, and per capita waste generation has risen by about 70%. </a:t>
            </a: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400" kern="0" spc="150" dirty="0">
              <a:solidFill>
                <a:schemeClr val="accent1">
                  <a:lumMod val="25000"/>
                </a:schemeClr>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400" kern="0" spc="150" dirty="0">
                <a:solidFill>
                  <a:schemeClr val="accent1">
                    <a:lumMod val="25000"/>
                  </a:schemeClr>
                </a:solidFill>
                <a:latin typeface="Arial" panose="020B0604020202020204" pitchFamily="34" charset="0"/>
                <a:cs typeface="Arial" panose="020B0604020202020204" pitchFamily="34" charset="0"/>
                <a:sym typeface="Arial"/>
              </a:rPr>
              <a:t>Plastics, which came into wide consumer use only after 1970, have accounted for the greatest relative increase in the waste stream during last several decades. </a:t>
            </a: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400" kern="0" spc="150" dirty="0">
              <a:solidFill>
                <a:schemeClr val="accent1">
                  <a:lumMod val="25000"/>
                </a:schemeClr>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400" kern="0" spc="150" dirty="0">
                <a:solidFill>
                  <a:schemeClr val="accent1">
                    <a:lumMod val="25000"/>
                  </a:schemeClr>
                </a:solidFill>
                <a:latin typeface="Arial" panose="020B0604020202020204" pitchFamily="34" charset="0"/>
                <a:cs typeface="Arial" panose="020B0604020202020204" pitchFamily="34" charset="0"/>
                <a:sym typeface="Arial"/>
              </a:rPr>
              <a:t>Global waste volumes are expected to </a:t>
            </a:r>
            <a:r>
              <a:rPr lang="en-US" sz="2400" b="1" kern="0" spc="150" dirty="0">
                <a:solidFill>
                  <a:schemeClr val="accent1">
                    <a:lumMod val="25000"/>
                  </a:schemeClr>
                </a:solidFill>
                <a:latin typeface="Arial" panose="020B0604020202020204" pitchFamily="34" charset="0"/>
                <a:cs typeface="Arial" panose="020B0604020202020204" pitchFamily="34" charset="0"/>
                <a:sym typeface="Arial"/>
              </a:rPr>
              <a:t>increase by 70 percent by 2050</a:t>
            </a:r>
            <a:r>
              <a:rPr lang="en-US" sz="2400" kern="0" spc="150" dirty="0">
                <a:solidFill>
                  <a:schemeClr val="accent1">
                    <a:lumMod val="25000"/>
                  </a:schemeClr>
                </a:solidFill>
                <a:latin typeface="Arial" panose="020B0604020202020204" pitchFamily="34" charset="0"/>
                <a:cs typeface="Arial" panose="020B0604020202020204" pitchFamily="34" charset="0"/>
                <a:sym typeface="Arial"/>
              </a:rPr>
              <a:t> based on current levels, according to the World Bank</a:t>
            </a:r>
          </a:p>
        </p:txBody>
      </p:sp>
      <p:pic>
        <p:nvPicPr>
          <p:cNvPr id="2" name="Picture 1">
            <a:extLst>
              <a:ext uri="{FF2B5EF4-FFF2-40B4-BE49-F238E27FC236}">
                <a16:creationId xmlns:a16="http://schemas.microsoft.com/office/drawing/2014/main" id="{823EA4AC-AB13-4868-8B5C-A0A79BFBD990}"/>
              </a:ext>
            </a:extLst>
          </p:cNvPr>
          <p:cNvPicPr>
            <a:picLocks noChangeAspect="1"/>
          </p:cNvPicPr>
          <p:nvPr/>
        </p:nvPicPr>
        <p:blipFill>
          <a:blip r:embed="rId4"/>
          <a:stretch>
            <a:fillRect/>
          </a:stretch>
        </p:blipFill>
        <p:spPr>
          <a:xfrm>
            <a:off x="5181600" y="3978074"/>
            <a:ext cx="3960720" cy="2879926"/>
          </a:xfrm>
          <a:prstGeom prst="rect">
            <a:avLst/>
          </a:prstGeom>
        </p:spPr>
      </p:pic>
    </p:spTree>
    <p:extLst>
      <p:ext uri="{BB962C8B-B14F-4D97-AF65-F5344CB8AC3E}">
        <p14:creationId xmlns:p14="http://schemas.microsoft.com/office/powerpoint/2010/main" val="2210799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B3B7347A-4D85-4F21-B0CA-D657A2B425EA}"/>
              </a:ext>
            </a:extLst>
          </p:cNvPr>
          <p:cNvSpPr txBox="1"/>
          <p:nvPr/>
        </p:nvSpPr>
        <p:spPr>
          <a:xfrm>
            <a:off x="1680" y="1835840"/>
            <a:ext cx="9142320" cy="5115246"/>
          </a:xfrm>
          <a:prstGeom prst="rect">
            <a:avLst/>
          </a:prstGeom>
          <a:noFill/>
        </p:spPr>
        <p:txBody>
          <a:bodyPr wrap="square">
            <a:spAutoFit/>
          </a:bodyPr>
          <a:lstStyle/>
          <a:p>
            <a:pPr>
              <a:lnSpc>
                <a:spcPct val="80000"/>
              </a:lnSpc>
              <a:spcBef>
                <a:spcPct val="0"/>
              </a:spcBef>
              <a:buClr>
                <a:srgbClr val="000000"/>
              </a:buClr>
              <a:tabLst>
                <a:tab pos="228600" algn="ctr"/>
                <a:tab pos="685800" algn="l"/>
                <a:tab pos="2743200" algn="ctr"/>
                <a:tab pos="4114800" algn="ctr"/>
                <a:tab pos="5486400" algn="ctr"/>
                <a:tab pos="7264400" algn="ctr"/>
              </a:tabLst>
              <a:defRPr/>
            </a:pPr>
            <a:endParaRPr lang="en-US" sz="14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In the past decade or so, </a:t>
            </a:r>
            <a:r>
              <a:rPr lang="en-US" sz="2500" b="1" kern="0" spc="150" dirty="0">
                <a:solidFill>
                  <a:srgbClr val="274E13"/>
                </a:solidFill>
                <a:latin typeface="Arial" panose="020B0604020202020204" pitchFamily="34" charset="0"/>
                <a:cs typeface="Arial" panose="020B0604020202020204" pitchFamily="34" charset="0"/>
                <a:sym typeface="Arial"/>
              </a:rPr>
              <a:t>waste generation </a:t>
            </a:r>
            <a:r>
              <a:rPr lang="en-US" sz="2500" kern="0" spc="150" dirty="0">
                <a:solidFill>
                  <a:srgbClr val="274E13"/>
                </a:solidFill>
                <a:latin typeface="Arial" panose="020B0604020202020204" pitchFamily="34" charset="0"/>
                <a:cs typeface="Arial" panose="020B0604020202020204" pitchFamily="34" charset="0"/>
                <a:sym typeface="Arial"/>
              </a:rPr>
              <a:t>in Canada has </a:t>
            </a:r>
            <a:r>
              <a:rPr lang="en-US" sz="2500" b="1" kern="0" spc="150" dirty="0">
                <a:solidFill>
                  <a:srgbClr val="274E13"/>
                </a:solidFill>
                <a:latin typeface="Arial" panose="020B0604020202020204" pitchFamily="34" charset="0"/>
                <a:cs typeface="Arial" panose="020B0604020202020204" pitchFamily="34" charset="0"/>
                <a:sym typeface="Arial"/>
              </a:rPr>
              <a:t>kept pace with the growth rate of the population</a:t>
            </a:r>
            <a:r>
              <a:rPr lang="en-US" sz="2500" kern="0" spc="150" dirty="0">
                <a:solidFill>
                  <a:srgbClr val="274E13"/>
                </a:solidFill>
                <a:latin typeface="Arial" panose="020B0604020202020204" pitchFamily="34" charset="0"/>
                <a:cs typeface="Arial" panose="020B0604020202020204" pitchFamily="34" charset="0"/>
                <a:sym typeface="Arial"/>
              </a:rPr>
              <a:t> but has lagged slightly behind the growth in gross domestic product (GDP).</a:t>
            </a: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0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The </a:t>
            </a:r>
            <a:r>
              <a:rPr lang="en-US" sz="2500" b="1" kern="0" spc="150" dirty="0">
                <a:solidFill>
                  <a:srgbClr val="274E13"/>
                </a:solidFill>
                <a:latin typeface="Arial" panose="020B0604020202020204" pitchFamily="34" charset="0"/>
                <a:cs typeface="Arial" panose="020B0604020202020204" pitchFamily="34" charset="0"/>
                <a:sym typeface="Arial"/>
              </a:rPr>
              <a:t>intensive consumption </a:t>
            </a:r>
            <a:r>
              <a:rPr lang="en-US" sz="2500" kern="0" spc="150" dirty="0">
                <a:solidFill>
                  <a:srgbClr val="274E13"/>
                </a:solidFill>
                <a:latin typeface="Arial" panose="020B0604020202020204" pitchFamily="34" charset="0"/>
                <a:cs typeface="Arial" panose="020B0604020202020204" pitchFamily="34" charset="0"/>
                <a:sym typeface="Arial"/>
              </a:rPr>
              <a:t>that has long characterized wealthy nations is now increasing rapidly in developing nations. </a:t>
            </a: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0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To some extent, this reflects rising material </a:t>
            </a:r>
            <a:r>
              <a:rPr lang="en-US" sz="2500" b="1" kern="0" spc="150" dirty="0">
                <a:solidFill>
                  <a:srgbClr val="274E13"/>
                </a:solidFill>
                <a:latin typeface="Arial" panose="020B0604020202020204" pitchFamily="34" charset="0"/>
                <a:cs typeface="Arial" panose="020B0604020202020204" pitchFamily="34" charset="0"/>
                <a:sym typeface="Arial"/>
              </a:rPr>
              <a:t>standards of living</a:t>
            </a:r>
            <a:r>
              <a:rPr lang="en-US" sz="2500" kern="0" spc="150" dirty="0">
                <a:solidFill>
                  <a:srgbClr val="274E13"/>
                </a:solidFill>
                <a:latin typeface="Arial" panose="020B0604020202020204" pitchFamily="34" charset="0"/>
                <a:cs typeface="Arial" panose="020B0604020202020204" pitchFamily="34" charset="0"/>
                <a:sym typeface="Arial"/>
              </a:rPr>
              <a:t>, but an increase in packaging is also to blame. Items made for </a:t>
            </a:r>
            <a:r>
              <a:rPr lang="en-US" sz="2500" b="1" kern="0" spc="150" dirty="0">
                <a:solidFill>
                  <a:srgbClr val="274E13"/>
                </a:solidFill>
                <a:latin typeface="Arial" panose="020B0604020202020204" pitchFamily="34" charset="0"/>
                <a:cs typeface="Arial" panose="020B0604020202020204" pitchFamily="34" charset="0"/>
                <a:sym typeface="Arial"/>
              </a:rPr>
              <a:t>temporary use </a:t>
            </a:r>
            <a:r>
              <a:rPr lang="en-US" sz="2500" kern="0" spc="150" dirty="0">
                <a:solidFill>
                  <a:srgbClr val="274E13"/>
                </a:solidFill>
                <a:latin typeface="Arial" panose="020B0604020202020204" pitchFamily="34" charset="0"/>
                <a:cs typeface="Arial" panose="020B0604020202020204" pitchFamily="34" charset="0"/>
                <a:sym typeface="Arial"/>
              </a:rPr>
              <a:t>and </a:t>
            </a:r>
            <a:r>
              <a:rPr lang="en-US" sz="2500" b="1" kern="0" spc="150" dirty="0">
                <a:solidFill>
                  <a:srgbClr val="274E13"/>
                </a:solidFill>
                <a:latin typeface="Arial" panose="020B0604020202020204" pitchFamily="34" charset="0"/>
                <a:cs typeface="Arial" panose="020B0604020202020204" pitchFamily="34" charset="0"/>
                <a:sym typeface="Arial"/>
              </a:rPr>
              <a:t>poor-quality goods </a:t>
            </a:r>
            <a:r>
              <a:rPr lang="en-US" sz="2500" kern="0" spc="150" dirty="0">
                <a:solidFill>
                  <a:srgbClr val="274E13"/>
                </a:solidFill>
                <a:latin typeface="Arial" panose="020B0604020202020204" pitchFamily="34" charset="0"/>
                <a:cs typeface="Arial" panose="020B0604020202020204" pitchFamily="34" charset="0"/>
                <a:sym typeface="Arial"/>
              </a:rPr>
              <a:t>designed to be inexpensive wear out and pile up quickly as trash, littering the landscapes of countries from </a:t>
            </a:r>
            <a:r>
              <a:rPr lang="en-US" sz="2500" b="1" kern="0" spc="150" dirty="0">
                <a:solidFill>
                  <a:srgbClr val="274E13"/>
                </a:solidFill>
                <a:latin typeface="Arial" panose="020B0604020202020204" pitchFamily="34" charset="0"/>
                <a:cs typeface="Arial" panose="020B0604020202020204" pitchFamily="34" charset="0"/>
                <a:sym typeface="Arial"/>
              </a:rPr>
              <a:t>Mexico</a:t>
            </a:r>
            <a:r>
              <a:rPr lang="en-US" sz="2500" kern="0" spc="150" dirty="0">
                <a:solidFill>
                  <a:srgbClr val="274E13"/>
                </a:solidFill>
                <a:latin typeface="Arial" panose="020B0604020202020204" pitchFamily="34" charset="0"/>
                <a:cs typeface="Arial" panose="020B0604020202020204" pitchFamily="34" charset="0"/>
                <a:sym typeface="Arial"/>
              </a:rPr>
              <a:t> to </a:t>
            </a:r>
            <a:r>
              <a:rPr lang="en-US" sz="2500" b="1" kern="0" spc="150" dirty="0">
                <a:solidFill>
                  <a:srgbClr val="274E13"/>
                </a:solidFill>
                <a:latin typeface="Arial" panose="020B0604020202020204" pitchFamily="34" charset="0"/>
                <a:cs typeface="Arial" panose="020B0604020202020204" pitchFamily="34" charset="0"/>
                <a:sym typeface="Arial"/>
              </a:rPr>
              <a:t>Kenya</a:t>
            </a:r>
            <a:r>
              <a:rPr lang="en-US" sz="2500" kern="0" spc="150" dirty="0">
                <a:solidFill>
                  <a:srgbClr val="274E13"/>
                </a:solidFill>
                <a:latin typeface="Arial" panose="020B0604020202020204" pitchFamily="34" charset="0"/>
                <a:cs typeface="Arial" panose="020B0604020202020204" pitchFamily="34" charset="0"/>
                <a:sym typeface="Arial"/>
              </a:rPr>
              <a:t> to </a:t>
            </a:r>
            <a:r>
              <a:rPr lang="en-US" sz="2500" b="1" kern="0" spc="150" dirty="0">
                <a:solidFill>
                  <a:srgbClr val="274E13"/>
                </a:solidFill>
                <a:latin typeface="Arial" panose="020B0604020202020204" pitchFamily="34" charset="0"/>
                <a:cs typeface="Arial" panose="020B0604020202020204" pitchFamily="34" charset="0"/>
                <a:sym typeface="Arial"/>
              </a:rPr>
              <a:t>Indonesia</a:t>
            </a:r>
            <a:r>
              <a:rPr lang="en-US" sz="2500" kern="0" spc="150" dirty="0">
                <a:solidFill>
                  <a:srgbClr val="274E13"/>
                </a:solidFill>
                <a:latin typeface="Arial" panose="020B0604020202020204" pitchFamily="34" charset="0"/>
                <a:cs typeface="Arial" panose="020B0604020202020204" pitchFamily="34" charset="0"/>
                <a:sym typeface="Arial"/>
              </a:rPr>
              <a:t>. </a:t>
            </a:r>
          </a:p>
        </p:txBody>
      </p:sp>
      <p:sp>
        <p:nvSpPr>
          <p:cNvPr id="8" name="Google Shape;171;p26">
            <a:extLst>
              <a:ext uri="{FF2B5EF4-FFF2-40B4-BE49-F238E27FC236}">
                <a16:creationId xmlns:a16="http://schemas.microsoft.com/office/drawing/2014/main" id="{D9B09D4B-DD4A-4337-8473-991AB88DDF86}"/>
              </a:ext>
            </a:extLst>
          </p:cNvPr>
          <p:cNvSpPr txBox="1">
            <a:spLocks/>
          </p:cNvSpPr>
          <p:nvPr/>
        </p:nvSpPr>
        <p:spPr>
          <a:xfrm>
            <a:off x="1143000" y="978589"/>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Waste Management</a:t>
            </a: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815633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7" name="Picture 6">
            <a:extLst>
              <a:ext uri="{FF2B5EF4-FFF2-40B4-BE49-F238E27FC236}">
                <a16:creationId xmlns:a16="http://schemas.microsoft.com/office/drawing/2014/main" id="{269FCAA3-28B6-4227-A26D-B05C8247DAB1}"/>
              </a:ext>
            </a:extLst>
          </p:cNvPr>
          <p:cNvPicPr>
            <a:picLocks noChangeAspect="1"/>
          </p:cNvPicPr>
          <p:nvPr/>
        </p:nvPicPr>
        <p:blipFill>
          <a:blip r:embed="rId3"/>
          <a:stretch>
            <a:fillRect/>
          </a:stretch>
        </p:blipFill>
        <p:spPr>
          <a:xfrm>
            <a:off x="0" y="857250"/>
            <a:ext cx="4522382" cy="5143500"/>
          </a:xfrm>
          <a:prstGeom prst="rect">
            <a:avLst/>
          </a:prstGeom>
        </p:spPr>
      </p:pic>
      <p:pic>
        <p:nvPicPr>
          <p:cNvPr id="10" name="Picture 9">
            <a:extLst>
              <a:ext uri="{FF2B5EF4-FFF2-40B4-BE49-F238E27FC236}">
                <a16:creationId xmlns:a16="http://schemas.microsoft.com/office/drawing/2014/main" id="{C8258D91-14B2-4D27-9691-C26380132819}"/>
              </a:ext>
            </a:extLst>
          </p:cNvPr>
          <p:cNvPicPr>
            <a:picLocks noChangeAspect="1"/>
          </p:cNvPicPr>
          <p:nvPr/>
        </p:nvPicPr>
        <p:blipFill>
          <a:blip r:embed="rId4"/>
          <a:stretch>
            <a:fillRect/>
          </a:stretch>
        </p:blipFill>
        <p:spPr>
          <a:xfrm>
            <a:off x="4522382" y="857250"/>
            <a:ext cx="4620616" cy="5143500"/>
          </a:xfrm>
          <a:prstGeom prst="rect">
            <a:avLst/>
          </a:prstGeom>
        </p:spPr>
      </p:pic>
      <p:sp>
        <p:nvSpPr>
          <p:cNvPr id="12" name="Google Shape;171;p26">
            <a:extLst>
              <a:ext uri="{FF2B5EF4-FFF2-40B4-BE49-F238E27FC236}">
                <a16:creationId xmlns:a16="http://schemas.microsoft.com/office/drawing/2014/main" id="{E6B71A7E-1125-4162-8763-B72102C2652D}"/>
              </a:ext>
            </a:extLst>
          </p:cNvPr>
          <p:cNvSpPr txBox="1">
            <a:spLocks/>
          </p:cNvSpPr>
          <p:nvPr/>
        </p:nvSpPr>
        <p:spPr>
          <a:xfrm>
            <a:off x="1051128" y="1600200"/>
            <a:ext cx="7356959" cy="4040372"/>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200" kern="0" dirty="0">
                <a:solidFill>
                  <a:srgbClr val="274E13"/>
                </a:solidFill>
                <a:latin typeface="Arial" panose="020B0604020202020204" pitchFamily="34" charset="0"/>
                <a:cs typeface="Arial" panose="020B0604020202020204" pitchFamily="34" charset="0"/>
              </a:rPr>
              <a:t>Waste Generation, Management, Reduction and Regulation</a:t>
            </a:r>
            <a:br>
              <a:rPr lang="en-US" sz="3200" kern="0" dirty="0">
                <a:solidFill>
                  <a:srgbClr val="274E13"/>
                </a:solidFill>
                <a:latin typeface="Arial" panose="020B0604020202020204" pitchFamily="34" charset="0"/>
                <a:cs typeface="Arial" panose="020B0604020202020204" pitchFamily="34" charset="0"/>
              </a:rPr>
            </a:br>
            <a:r>
              <a:rPr lang="en-US" sz="1800" b="0" kern="0" dirty="0">
                <a:solidFill>
                  <a:srgbClr val="274E13"/>
                </a:solidFill>
                <a:latin typeface="Arial" panose="020B0604020202020204" pitchFamily="34" charset="0"/>
                <a:cs typeface="Arial" panose="020B0604020202020204" pitchFamily="34" charset="0"/>
              </a:rPr>
              <a:t>●</a:t>
            </a:r>
            <a:br>
              <a:rPr lang="en-US" sz="3200" kern="0" dirty="0">
                <a:solidFill>
                  <a:srgbClr val="274E13"/>
                </a:solidFill>
                <a:latin typeface="Arial" panose="020B0604020202020204" pitchFamily="34" charset="0"/>
                <a:cs typeface="Arial" panose="020B0604020202020204" pitchFamily="34" charset="0"/>
              </a:rPr>
            </a:br>
            <a:r>
              <a:rPr lang="en-US" sz="3200" kern="0" dirty="0">
                <a:solidFill>
                  <a:srgbClr val="274E13"/>
                </a:solidFill>
                <a:latin typeface="Arial" panose="020B0604020202020204" pitchFamily="34" charset="0"/>
                <a:cs typeface="Arial" panose="020B0604020202020204" pitchFamily="34" charset="0"/>
              </a:rPr>
              <a:t>An Overview</a:t>
            </a: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F7A52F9F-22CC-4781-B738-FFC11F3992DF}"/>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
        <p:nvSpPr>
          <p:cNvPr id="9" name="TextBox 8">
            <a:extLst>
              <a:ext uri="{FF2B5EF4-FFF2-40B4-BE49-F238E27FC236}">
                <a16:creationId xmlns:a16="http://schemas.microsoft.com/office/drawing/2014/main" id="{4E1D861B-56FD-4866-B953-9BFB8D056B75}"/>
              </a:ext>
            </a:extLst>
          </p:cNvPr>
          <p:cNvSpPr txBox="1"/>
          <p:nvPr/>
        </p:nvSpPr>
        <p:spPr>
          <a:xfrm>
            <a:off x="142501" y="1835840"/>
            <a:ext cx="5181600" cy="3939540"/>
          </a:xfrm>
          <a:prstGeom prst="rect">
            <a:avLst/>
          </a:prstGeom>
          <a:noFill/>
        </p:spPr>
        <p:txBody>
          <a:bodyPr wrap="square">
            <a:spAutoFit/>
          </a:bodyPr>
          <a:lstStyle/>
          <a:p>
            <a:pPr>
              <a:spcBef>
                <a:spcPct val="0"/>
              </a:spcBef>
              <a:buClr>
                <a:srgbClr val="000000"/>
              </a:buCl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The waste produced nowadays includes </a:t>
            </a:r>
            <a:r>
              <a:rPr lang="en-US" sz="2500" b="1" kern="0" spc="150" dirty="0">
                <a:solidFill>
                  <a:srgbClr val="274E13"/>
                </a:solidFill>
                <a:latin typeface="Arial" panose="020B0604020202020204" pitchFamily="34" charset="0"/>
                <a:cs typeface="Arial" panose="020B0604020202020204" pitchFamily="34" charset="0"/>
                <a:sym typeface="Arial"/>
              </a:rPr>
              <a:t>non-biodegradable </a:t>
            </a:r>
            <a:r>
              <a:rPr lang="en-US" sz="2500" kern="0" spc="150" dirty="0">
                <a:solidFill>
                  <a:srgbClr val="274E13"/>
                </a:solidFill>
                <a:latin typeface="Arial" panose="020B0604020202020204" pitchFamily="34" charset="0"/>
                <a:cs typeface="Arial" panose="020B0604020202020204" pitchFamily="34" charset="0"/>
                <a:sym typeface="Arial"/>
              </a:rPr>
              <a:t>and </a:t>
            </a:r>
            <a:r>
              <a:rPr lang="en-US" sz="2500" b="1" kern="0" spc="150" dirty="0">
                <a:solidFill>
                  <a:srgbClr val="274E13"/>
                </a:solidFill>
                <a:latin typeface="Arial" panose="020B0604020202020204" pitchFamily="34" charset="0"/>
                <a:cs typeface="Arial" panose="020B0604020202020204" pitchFamily="34" charset="0"/>
                <a:sym typeface="Arial"/>
              </a:rPr>
              <a:t>inorganic elements</a:t>
            </a:r>
            <a:r>
              <a:rPr lang="en-US" sz="2500" kern="0" spc="150" dirty="0">
                <a:solidFill>
                  <a:srgbClr val="274E13"/>
                </a:solidFill>
                <a:latin typeface="Arial" panose="020B0604020202020204" pitchFamily="34" charset="0"/>
                <a:cs typeface="Arial" panose="020B0604020202020204" pitchFamily="34" charset="0"/>
                <a:sym typeface="Arial"/>
              </a:rPr>
              <a:t>. If this waste is disposed of in landfills, it will decompose unnaturally and will take a lot of time. </a:t>
            </a:r>
            <a:r>
              <a:rPr lang="en-US" sz="2500" b="1" kern="0" spc="150" dirty="0">
                <a:solidFill>
                  <a:srgbClr val="274E13"/>
                </a:solidFill>
                <a:latin typeface="Arial" panose="020B0604020202020204" pitchFamily="34" charset="0"/>
                <a:cs typeface="Arial" panose="020B0604020202020204" pitchFamily="34" charset="0"/>
                <a:sym typeface="Arial"/>
              </a:rPr>
              <a:t>Waste management </a:t>
            </a:r>
            <a:r>
              <a:rPr lang="en-US" sz="2500" kern="0" spc="150" dirty="0">
                <a:solidFill>
                  <a:srgbClr val="274E13"/>
                </a:solidFill>
                <a:latin typeface="Arial" panose="020B0604020202020204" pitchFamily="34" charset="0"/>
                <a:cs typeface="Arial" panose="020B0604020202020204" pitchFamily="34" charset="0"/>
                <a:sym typeface="Arial"/>
              </a:rPr>
              <a:t>allows users to efficiently and properly dispose of all kinds of waste.</a:t>
            </a: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TextBox 5">
            <a:extLst>
              <a:ext uri="{FF2B5EF4-FFF2-40B4-BE49-F238E27FC236}">
                <a16:creationId xmlns:a16="http://schemas.microsoft.com/office/drawing/2014/main" id="{9F5E7C9B-0597-485F-87A9-A4BE64689E98}"/>
              </a:ext>
            </a:extLst>
          </p:cNvPr>
          <p:cNvSpPr txBox="1"/>
          <p:nvPr/>
        </p:nvSpPr>
        <p:spPr>
          <a:xfrm>
            <a:off x="1442357" y="6000751"/>
            <a:ext cx="6324600" cy="646331"/>
          </a:xfrm>
          <a:prstGeom prst="rect">
            <a:avLst/>
          </a:prstGeom>
          <a:noFill/>
        </p:spPr>
        <p:txBody>
          <a:bodyPr wrap="square" rtlCol="0">
            <a:spAutoFit/>
          </a:bodyPr>
          <a:lstStyle/>
          <a:p>
            <a:pPr algn="ctr"/>
            <a:r>
              <a:rPr lang="en-CA" b="1" dirty="0">
                <a:solidFill>
                  <a:schemeClr val="accent1">
                    <a:lumMod val="25000"/>
                  </a:schemeClr>
                </a:solidFill>
              </a:rPr>
              <a:t>Waste Management and Recycling</a:t>
            </a:r>
          </a:p>
          <a:p>
            <a:pPr algn="ctr"/>
            <a:r>
              <a:rPr lang="en-CA" dirty="0">
                <a:solidFill>
                  <a:schemeClr val="accent1">
                    <a:lumMod val="25000"/>
                  </a:schemeClr>
                </a:solidFill>
              </a:rPr>
              <a:t>https://www.youtube.com/watch?v=4JDGFNoY-rQ&amp;t=13s</a:t>
            </a:r>
          </a:p>
        </p:txBody>
      </p:sp>
      <p:pic>
        <p:nvPicPr>
          <p:cNvPr id="2" name="Picture 1">
            <a:extLst>
              <a:ext uri="{FF2B5EF4-FFF2-40B4-BE49-F238E27FC236}">
                <a16:creationId xmlns:a16="http://schemas.microsoft.com/office/drawing/2014/main" id="{C4F87EF0-BA76-45CB-BF03-FED9A29D4FC7}"/>
              </a:ext>
            </a:extLst>
          </p:cNvPr>
          <p:cNvPicPr>
            <a:picLocks noChangeAspect="1"/>
          </p:cNvPicPr>
          <p:nvPr/>
        </p:nvPicPr>
        <p:blipFill>
          <a:blip r:embed="rId3"/>
          <a:stretch>
            <a:fillRect/>
          </a:stretch>
        </p:blipFill>
        <p:spPr>
          <a:xfrm>
            <a:off x="5236564" y="2057400"/>
            <a:ext cx="3764935" cy="3537741"/>
          </a:xfrm>
          <a:prstGeom prst="rect">
            <a:avLst/>
          </a:prstGeom>
        </p:spPr>
      </p:pic>
      <p:sp>
        <p:nvSpPr>
          <p:cNvPr id="8" name="Google Shape;171;p26">
            <a:extLst>
              <a:ext uri="{FF2B5EF4-FFF2-40B4-BE49-F238E27FC236}">
                <a16:creationId xmlns:a16="http://schemas.microsoft.com/office/drawing/2014/main" id="{59985BC2-690C-4F9B-A583-75A5AAE10C68}"/>
              </a:ext>
            </a:extLst>
          </p:cNvPr>
          <p:cNvSpPr txBox="1">
            <a:spLocks/>
          </p:cNvSpPr>
          <p:nvPr/>
        </p:nvSpPr>
        <p:spPr>
          <a:xfrm>
            <a:off x="1066800" y="978589"/>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Waste Management</a:t>
            </a: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2768034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A9547EF6-59A9-462F-8FC3-790BD2E605DD}"/>
              </a:ext>
            </a:extLst>
          </p:cNvPr>
          <p:cNvSpPr txBox="1">
            <a:spLocks/>
          </p:cNvSpPr>
          <p:nvPr/>
        </p:nvSpPr>
        <p:spPr>
          <a:xfrm>
            <a:off x="1143000" y="978589"/>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AE51C0EA-71B5-4267-99B0-2D66B6A4DBDB}"/>
              </a:ext>
            </a:extLst>
          </p:cNvPr>
          <p:cNvSpPr txBox="1"/>
          <p:nvPr/>
        </p:nvSpPr>
        <p:spPr>
          <a:xfrm>
            <a:off x="3657600" y="1919815"/>
            <a:ext cx="5484720" cy="4708981"/>
          </a:xfrm>
          <a:prstGeom prst="rect">
            <a:avLst/>
          </a:prstGeom>
          <a:noFill/>
        </p:spPr>
        <p:txBody>
          <a:bodyPr wrap="square">
            <a:spAutoFit/>
          </a:bodyPr>
          <a:lstStyle/>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r>
              <a:rPr lang="en-US" sz="2500" b="1" kern="0" spc="150" dirty="0">
                <a:solidFill>
                  <a:srgbClr val="274E13"/>
                </a:solidFill>
                <a:latin typeface="Arial" panose="020B0604020202020204" pitchFamily="34" charset="0"/>
                <a:cs typeface="Arial" panose="020B0604020202020204" pitchFamily="34" charset="0"/>
                <a:sym typeface="Arial"/>
              </a:rPr>
              <a:t>Consumption leads to increased waste generation</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b="1" kern="0" spc="150" dirty="0">
                <a:solidFill>
                  <a:srgbClr val="274E13"/>
                </a:solidFill>
                <a:latin typeface="Arial" panose="020B0604020202020204" pitchFamily="34" charset="0"/>
                <a:cs typeface="Arial" panose="020B0604020202020204" pitchFamily="34" charset="0"/>
                <a:sym typeface="Arial"/>
              </a:rPr>
              <a:t>Rise in wealth </a:t>
            </a:r>
            <a:r>
              <a:rPr lang="en-US" sz="2500" kern="0" spc="150" dirty="0">
                <a:solidFill>
                  <a:srgbClr val="274E13"/>
                </a:solidFill>
                <a:latin typeface="Arial" panose="020B0604020202020204" pitchFamily="34" charset="0"/>
                <a:cs typeface="Arial" panose="020B0604020202020204" pitchFamily="34" charset="0"/>
                <a:sym typeface="Arial"/>
              </a:rPr>
              <a:t>of developed and developing countries lead to more packaging. </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Items made for </a:t>
            </a:r>
            <a:r>
              <a:rPr lang="en-US" sz="2500" b="1" kern="0" spc="150" dirty="0">
                <a:solidFill>
                  <a:srgbClr val="274E13"/>
                </a:solidFill>
                <a:latin typeface="Arial" panose="020B0604020202020204" pitchFamily="34" charset="0"/>
                <a:cs typeface="Arial" panose="020B0604020202020204" pitchFamily="34" charset="0"/>
                <a:sym typeface="Arial"/>
              </a:rPr>
              <a:t>temporary use </a:t>
            </a:r>
            <a:r>
              <a:rPr lang="en-US" sz="2500" kern="0" spc="150" dirty="0">
                <a:solidFill>
                  <a:srgbClr val="274E13"/>
                </a:solidFill>
                <a:latin typeface="Arial" panose="020B0604020202020204" pitchFamily="34" charset="0"/>
                <a:cs typeface="Arial" panose="020B0604020202020204" pitchFamily="34" charset="0"/>
                <a:sym typeface="Arial"/>
              </a:rPr>
              <a:t>pile up quickly</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b="1" kern="0" spc="150" dirty="0">
                <a:solidFill>
                  <a:srgbClr val="274E13"/>
                </a:solidFill>
                <a:latin typeface="Arial" panose="020B0604020202020204" pitchFamily="34" charset="0"/>
                <a:cs typeface="Arial" panose="020B0604020202020204" pitchFamily="34" charset="0"/>
                <a:sym typeface="Arial"/>
              </a:rPr>
              <a:t>Wealthy consumers </a:t>
            </a:r>
            <a:r>
              <a:rPr lang="en-US" sz="2500" kern="0" spc="150" dirty="0">
                <a:solidFill>
                  <a:srgbClr val="274E13"/>
                </a:solidFill>
                <a:latin typeface="Arial" panose="020B0604020202020204" pitchFamily="34" charset="0"/>
                <a:cs typeface="Arial" panose="020B0604020202020204" pitchFamily="34" charset="0"/>
                <a:sym typeface="Arial"/>
              </a:rPr>
              <a:t>often throw material out that still can be used.</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Per capita waste in industrialized nations declining</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Recycling, composting, reduction, reusing</a:t>
            </a:r>
          </a:p>
        </p:txBody>
      </p:sp>
      <p:pic>
        <p:nvPicPr>
          <p:cNvPr id="2" name="Picture 1">
            <a:extLst>
              <a:ext uri="{FF2B5EF4-FFF2-40B4-BE49-F238E27FC236}">
                <a16:creationId xmlns:a16="http://schemas.microsoft.com/office/drawing/2014/main" id="{DBB70546-04EC-4226-B64A-C13CA1D8CAE3}"/>
              </a:ext>
            </a:extLst>
          </p:cNvPr>
          <p:cNvPicPr>
            <a:picLocks noChangeAspect="1"/>
          </p:cNvPicPr>
          <p:nvPr/>
        </p:nvPicPr>
        <p:blipFill>
          <a:blip r:embed="rId3"/>
          <a:stretch>
            <a:fillRect/>
          </a:stretch>
        </p:blipFill>
        <p:spPr>
          <a:xfrm>
            <a:off x="27482" y="2390450"/>
            <a:ext cx="3477718" cy="3477718"/>
          </a:xfrm>
          <a:prstGeom prst="rect">
            <a:avLst/>
          </a:prstGeom>
        </p:spPr>
      </p:pic>
    </p:spTree>
    <p:extLst>
      <p:ext uri="{BB962C8B-B14F-4D97-AF65-F5344CB8AC3E}">
        <p14:creationId xmlns:p14="http://schemas.microsoft.com/office/powerpoint/2010/main" val="635424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6" name="Picture 5">
            <a:extLst>
              <a:ext uri="{FF2B5EF4-FFF2-40B4-BE49-F238E27FC236}">
                <a16:creationId xmlns:a16="http://schemas.microsoft.com/office/drawing/2014/main" id="{D9156CA4-D9FD-4B02-B458-DAF888872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 y="978589"/>
            <a:ext cx="9142320" cy="5105399"/>
          </a:xfrm>
          <a:prstGeom prst="rect">
            <a:avLst/>
          </a:prstGeom>
        </p:spPr>
      </p:pic>
      <p:sp>
        <p:nvSpPr>
          <p:cNvPr id="7" name="Google Shape;171;p26">
            <a:extLst>
              <a:ext uri="{FF2B5EF4-FFF2-40B4-BE49-F238E27FC236}">
                <a16:creationId xmlns:a16="http://schemas.microsoft.com/office/drawing/2014/main" id="{21E03571-3635-4A9D-9653-53D38D99CE5C}"/>
              </a:ext>
            </a:extLst>
          </p:cNvPr>
          <p:cNvSpPr txBox="1">
            <a:spLocks/>
          </p:cNvSpPr>
          <p:nvPr/>
        </p:nvSpPr>
        <p:spPr>
          <a:xfrm>
            <a:off x="0" y="3124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2800" kern="0" dirty="0">
                <a:solidFill>
                  <a:srgbClr val="274E13"/>
                </a:solidFill>
                <a:latin typeface="+mn-lt"/>
              </a:rPr>
              <a:t>The Importance of Waste Management</a:t>
            </a:r>
            <a:endParaRPr lang="en-CA" sz="2800" b="0" kern="0" dirty="0">
              <a:solidFill>
                <a:srgbClr val="274E13"/>
              </a:solidFill>
              <a:latin typeface="+mn-lt"/>
            </a:endParaRPr>
          </a:p>
        </p:txBody>
      </p:sp>
    </p:spTree>
    <p:extLst>
      <p:ext uri="{BB962C8B-B14F-4D97-AF65-F5344CB8AC3E}">
        <p14:creationId xmlns:p14="http://schemas.microsoft.com/office/powerpoint/2010/main" val="3128441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1143000" y="978589"/>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228600" y="1936962"/>
            <a:ext cx="9046921" cy="4539704"/>
          </a:xfrm>
          <a:prstGeom prst="rect">
            <a:avLst/>
          </a:prstGeom>
          <a:noFill/>
        </p:spPr>
        <p:txBody>
          <a:bodyPr wrap="square">
            <a:spAutoFit/>
          </a:bodyPr>
          <a:lstStyle/>
          <a:p>
            <a:pPr algn="l"/>
            <a:r>
              <a:rPr lang="en-US" sz="2500" b="1" spc="150" dirty="0">
                <a:solidFill>
                  <a:schemeClr val="accent1">
                    <a:lumMod val="25000"/>
                  </a:schemeClr>
                </a:solidFill>
                <a:cs typeface="Arial" panose="020B0604020202020204" pitchFamily="34" charset="0"/>
              </a:rPr>
              <a:t>Waste </a:t>
            </a:r>
            <a:r>
              <a:rPr lang="en-US" sz="2500" spc="150" dirty="0">
                <a:solidFill>
                  <a:schemeClr val="accent1">
                    <a:lumMod val="25000"/>
                  </a:schemeClr>
                </a:solidFill>
                <a:cs typeface="Arial" panose="020B0604020202020204" pitchFamily="34" charset="0"/>
              </a:rPr>
              <a:t>can degrade water quality, soil quality, and air quality, thereby degrading human health and the environment. </a:t>
            </a:r>
          </a:p>
          <a:p>
            <a:pPr algn="l"/>
            <a:endParaRPr lang="en-US" sz="1600" spc="150" dirty="0">
              <a:solidFill>
                <a:schemeClr val="accent1">
                  <a:lumMod val="25000"/>
                </a:schemeClr>
              </a:solidFill>
              <a:cs typeface="Arial" panose="020B0604020202020204" pitchFamily="34" charset="0"/>
            </a:endParaRPr>
          </a:p>
          <a:p>
            <a:pPr algn="l"/>
            <a:r>
              <a:rPr lang="en-US" sz="2500" b="1" spc="150" dirty="0">
                <a:solidFill>
                  <a:schemeClr val="accent1">
                    <a:lumMod val="25000"/>
                  </a:schemeClr>
                </a:solidFill>
                <a:cs typeface="Arial" panose="020B0604020202020204" pitchFamily="34" charset="0"/>
              </a:rPr>
              <a:t>Waste</a:t>
            </a:r>
            <a:r>
              <a:rPr lang="en-US" sz="2500" spc="150" dirty="0">
                <a:solidFill>
                  <a:schemeClr val="accent1">
                    <a:lumMod val="25000"/>
                  </a:schemeClr>
                </a:solidFill>
                <a:cs typeface="Arial" panose="020B0604020202020204" pitchFamily="34" charset="0"/>
              </a:rPr>
              <a:t> is also a measure of inefficiency, so reducing waste can potentially save industry, municipalities, and consumers both money and resources. </a:t>
            </a:r>
          </a:p>
          <a:p>
            <a:pPr algn="l"/>
            <a:endParaRPr lang="en-US" sz="2500" spc="150" dirty="0">
              <a:solidFill>
                <a:schemeClr val="accent1">
                  <a:lumMod val="25000"/>
                </a:schemeClr>
              </a:solidFill>
              <a:cs typeface="Arial" panose="020B0604020202020204" pitchFamily="34" charset="0"/>
            </a:endParaRPr>
          </a:p>
          <a:p>
            <a:pPr algn="l"/>
            <a:r>
              <a:rPr lang="en-US" sz="2500" spc="150" dirty="0">
                <a:solidFill>
                  <a:schemeClr val="accent1">
                    <a:lumMod val="25000"/>
                  </a:schemeClr>
                </a:solidFill>
                <a:cs typeface="Arial" panose="020B0604020202020204" pitchFamily="34" charset="0"/>
              </a:rPr>
              <a:t>In addition, </a:t>
            </a:r>
            <a:r>
              <a:rPr lang="en-US" sz="2500" b="1" spc="150" dirty="0">
                <a:solidFill>
                  <a:schemeClr val="accent1">
                    <a:lumMod val="25000"/>
                  </a:schemeClr>
                </a:solidFill>
                <a:cs typeface="Arial" panose="020B0604020202020204" pitchFamily="34" charset="0"/>
              </a:rPr>
              <a:t>waste</a:t>
            </a:r>
            <a:r>
              <a:rPr lang="en-US" sz="2500" spc="150" dirty="0">
                <a:solidFill>
                  <a:schemeClr val="accent1">
                    <a:lumMod val="25000"/>
                  </a:schemeClr>
                </a:solidFill>
                <a:cs typeface="Arial" panose="020B0604020202020204" pitchFamily="34" charset="0"/>
              </a:rPr>
              <a:t> is unpleasant aesthetically. For these and other reasons, waste management has become a vital pursuit.</a:t>
            </a:r>
          </a:p>
          <a:p>
            <a:pPr algn="l"/>
            <a:endParaRPr lang="en-US" sz="1400" spc="150" dirty="0">
              <a:solidFill>
                <a:schemeClr val="accent1">
                  <a:lumMod val="25000"/>
                </a:schemeClr>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3350579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3000" dirty="0">
                <a:solidFill>
                  <a:schemeClr val="accent1">
                    <a:lumMod val="25000"/>
                  </a:schemeClr>
                </a:solidFill>
                <a:latin typeface="+mn-lt"/>
              </a:rPr>
              <a:t>Technology and the Contemporary Environment</a:t>
            </a:r>
            <a:endParaRPr lang="en-CA" sz="3000" dirty="0">
              <a:solidFill>
                <a:schemeClr val="accent1">
                  <a:lumMod val="25000"/>
                </a:schemeClr>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1143000" y="978589"/>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0" y="1835840"/>
            <a:ext cx="9144000" cy="4708981"/>
          </a:xfrm>
          <a:prstGeom prst="rect">
            <a:avLst/>
          </a:prstGeom>
          <a:noFill/>
        </p:spPr>
        <p:txBody>
          <a:bodyPr wrap="square">
            <a:spAutoFit/>
          </a:bodyPr>
          <a:lstStyle/>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Food waste, when disposed of in garbage bins and landfills, undergoes decomposition in the absence of oxygen, releasing methane gas into the atmosphere.</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b="1" kern="0" spc="150" dirty="0">
                <a:solidFill>
                  <a:srgbClr val="274E13"/>
                </a:solidFill>
                <a:latin typeface="Arial" panose="020B0604020202020204" pitchFamily="34" charset="0"/>
                <a:cs typeface="Arial" panose="020B0604020202020204" pitchFamily="34" charset="0"/>
                <a:sym typeface="Arial"/>
              </a:rPr>
              <a:t>Methane</a:t>
            </a:r>
            <a:r>
              <a:rPr lang="en-US" sz="2500" kern="0" spc="150" dirty="0">
                <a:solidFill>
                  <a:srgbClr val="274E13"/>
                </a:solidFill>
                <a:latin typeface="Arial" panose="020B0604020202020204" pitchFamily="34" charset="0"/>
                <a:cs typeface="Arial" panose="020B0604020202020204" pitchFamily="34" charset="0"/>
                <a:sym typeface="Arial"/>
              </a:rPr>
              <a:t>, as a greenhouse gas, </a:t>
            </a:r>
            <a:r>
              <a:rPr lang="en-US" sz="2500" b="1" kern="0" spc="150" dirty="0">
                <a:solidFill>
                  <a:srgbClr val="274E13"/>
                </a:solidFill>
                <a:latin typeface="Arial" panose="020B0604020202020204" pitchFamily="34" charset="0"/>
                <a:cs typeface="Arial" panose="020B0604020202020204" pitchFamily="34" charset="0"/>
                <a:sym typeface="Arial"/>
              </a:rPr>
              <a:t>poses a greater threat to our environment</a:t>
            </a:r>
            <a:r>
              <a:rPr lang="en-US" sz="2500" kern="0" spc="150" dirty="0">
                <a:solidFill>
                  <a:srgbClr val="274E13"/>
                </a:solidFill>
                <a:latin typeface="Arial" panose="020B0604020202020204" pitchFamily="34" charset="0"/>
                <a:cs typeface="Arial" panose="020B0604020202020204" pitchFamily="34" charset="0"/>
                <a:sym typeface="Arial"/>
              </a:rPr>
              <a:t> compared to carbon dioxide. According to data from the Environmental Defence Fund (EDF), methane is 84 times more destructive to the ecosystem within the first 20 years following its release.</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Effective waste management plays a </a:t>
            </a:r>
            <a:r>
              <a:rPr lang="en-US" sz="2500" b="1" kern="0" spc="150" dirty="0">
                <a:solidFill>
                  <a:srgbClr val="274E13"/>
                </a:solidFill>
                <a:latin typeface="Arial" panose="020B0604020202020204" pitchFamily="34" charset="0"/>
                <a:cs typeface="Arial" panose="020B0604020202020204" pitchFamily="34" charset="0"/>
                <a:sym typeface="Arial"/>
              </a:rPr>
              <a:t>pivotal role in safeguarding our planet's biodiversity</a:t>
            </a:r>
            <a:r>
              <a:rPr lang="en-US" sz="2500" kern="0" spc="150" dirty="0">
                <a:solidFill>
                  <a:srgbClr val="274E13"/>
                </a:solidFill>
                <a:latin typeface="Arial" panose="020B0604020202020204" pitchFamily="34" charset="0"/>
                <a:cs typeface="Arial" panose="020B0604020202020204" pitchFamily="34" charset="0"/>
                <a:sym typeface="Arial"/>
              </a:rPr>
              <a:t>, preserving natural resources, and enhancing the quality of human life.</a:t>
            </a:r>
          </a:p>
        </p:txBody>
      </p:sp>
    </p:spTree>
    <p:extLst>
      <p:ext uri="{BB962C8B-B14F-4D97-AF65-F5344CB8AC3E}">
        <p14:creationId xmlns:p14="http://schemas.microsoft.com/office/powerpoint/2010/main" val="2999141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1066800" y="1006581"/>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10886" y="1863832"/>
            <a:ext cx="9144000" cy="4093428"/>
          </a:xfrm>
          <a:prstGeom prst="rect">
            <a:avLst/>
          </a:prstGeom>
          <a:noFill/>
        </p:spPr>
        <p:txBody>
          <a:bodyPr wrap="square">
            <a:spAutoFit/>
          </a:bodyPr>
          <a:lstStyle/>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The </a:t>
            </a:r>
            <a:r>
              <a:rPr lang="en-US" sz="2500" b="1" kern="0" spc="150" dirty="0">
                <a:solidFill>
                  <a:srgbClr val="274E13"/>
                </a:solidFill>
                <a:latin typeface="Arial" panose="020B0604020202020204" pitchFamily="34" charset="0"/>
                <a:cs typeface="Arial" panose="020B0604020202020204" pitchFamily="34" charset="0"/>
                <a:sym typeface="Arial"/>
              </a:rPr>
              <a:t>goal of waste management </a:t>
            </a:r>
            <a:r>
              <a:rPr lang="en-US" sz="2500" kern="0" spc="150" dirty="0">
                <a:solidFill>
                  <a:srgbClr val="274E13"/>
                </a:solidFill>
                <a:latin typeface="Arial" panose="020B0604020202020204" pitchFamily="34" charset="0"/>
                <a:cs typeface="Arial" panose="020B0604020202020204" pitchFamily="34" charset="0"/>
                <a:sym typeface="Arial"/>
              </a:rPr>
              <a:t>is to </a:t>
            </a:r>
            <a:r>
              <a:rPr lang="en-US" sz="2500" b="1" kern="0" spc="150" dirty="0">
                <a:solidFill>
                  <a:srgbClr val="274E13"/>
                </a:solidFill>
                <a:latin typeface="Arial" panose="020B0604020202020204" pitchFamily="34" charset="0"/>
                <a:cs typeface="Arial" panose="020B0604020202020204" pitchFamily="34" charset="0"/>
                <a:sym typeface="Arial"/>
              </a:rPr>
              <a:t>increase the product’s lifecycle</a:t>
            </a:r>
            <a:r>
              <a:rPr lang="en-US" sz="2500" kern="0" spc="150" dirty="0">
                <a:solidFill>
                  <a:srgbClr val="274E13"/>
                </a:solidFill>
                <a:latin typeface="Arial" panose="020B0604020202020204" pitchFamily="34" charset="0"/>
                <a:cs typeface="Arial" panose="020B0604020202020204" pitchFamily="34" charset="0"/>
                <a:sym typeface="Arial"/>
              </a:rPr>
              <a:t> and </a:t>
            </a:r>
            <a:r>
              <a:rPr lang="en-US" sz="2500" b="1" kern="0" spc="150" dirty="0">
                <a:solidFill>
                  <a:srgbClr val="274E13"/>
                </a:solidFill>
                <a:latin typeface="Arial" panose="020B0604020202020204" pitchFamily="34" charset="0"/>
                <a:cs typeface="Arial" panose="020B0604020202020204" pitchFamily="34" charset="0"/>
                <a:sym typeface="Arial"/>
              </a:rPr>
              <a:t>reuse</a:t>
            </a:r>
            <a:r>
              <a:rPr lang="en-US" sz="2500" kern="0" spc="150" dirty="0">
                <a:solidFill>
                  <a:srgbClr val="274E13"/>
                </a:solidFill>
                <a:latin typeface="Arial" panose="020B0604020202020204" pitchFamily="34" charset="0"/>
                <a:cs typeface="Arial" panose="020B0604020202020204" pitchFamily="34" charset="0"/>
                <a:sym typeface="Arial"/>
              </a:rPr>
              <a:t> and recover materials where possible, in order to </a:t>
            </a:r>
            <a:r>
              <a:rPr lang="en-US" sz="2500" b="1" kern="0" spc="150" dirty="0">
                <a:solidFill>
                  <a:srgbClr val="274E13"/>
                </a:solidFill>
                <a:latin typeface="Arial" panose="020B0604020202020204" pitchFamily="34" charset="0"/>
                <a:cs typeface="Arial" panose="020B0604020202020204" pitchFamily="34" charset="0"/>
                <a:sym typeface="Arial"/>
              </a:rPr>
              <a:t>reduce</a:t>
            </a:r>
            <a:r>
              <a:rPr lang="en-US" sz="2500" kern="0" spc="150" dirty="0">
                <a:solidFill>
                  <a:srgbClr val="274E13"/>
                </a:solidFill>
                <a:latin typeface="Arial" panose="020B0604020202020204" pitchFamily="34" charset="0"/>
                <a:cs typeface="Arial" panose="020B0604020202020204" pitchFamily="34" charset="0"/>
                <a:sym typeface="Arial"/>
              </a:rPr>
              <a:t> the total amount of waste that goes into landfill and </a:t>
            </a:r>
            <a:r>
              <a:rPr lang="en-US" sz="2500" b="1" kern="0" spc="150" dirty="0">
                <a:solidFill>
                  <a:srgbClr val="274E13"/>
                </a:solidFill>
                <a:latin typeface="Arial" panose="020B0604020202020204" pitchFamily="34" charset="0"/>
                <a:cs typeface="Arial" panose="020B0604020202020204" pitchFamily="34" charset="0"/>
                <a:sym typeface="Arial"/>
              </a:rPr>
              <a:t>minimize the environmental burden</a:t>
            </a:r>
            <a:r>
              <a:rPr lang="en-US" sz="2500" kern="0" spc="150" dirty="0">
                <a:solidFill>
                  <a:srgbClr val="274E13"/>
                </a:solidFill>
                <a:latin typeface="Arial" panose="020B0604020202020204" pitchFamily="34" charset="0"/>
                <a:cs typeface="Arial" panose="020B0604020202020204" pitchFamily="34" charset="0"/>
                <a:sym typeface="Arial"/>
              </a:rPr>
              <a:t>.</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kern="0" spc="150" dirty="0">
                <a:solidFill>
                  <a:srgbClr val="274E13"/>
                </a:solidFill>
                <a:latin typeface="Arial" panose="020B0604020202020204" pitchFamily="34" charset="0"/>
                <a:cs typeface="Arial" panose="020B0604020202020204" pitchFamily="34" charset="0"/>
                <a:sym typeface="Arial"/>
              </a:rPr>
              <a:t>The final goal pursued through this practice is thus to </a:t>
            </a:r>
            <a:r>
              <a:rPr lang="en-US" sz="2500" b="1" kern="0" spc="150" dirty="0">
                <a:solidFill>
                  <a:srgbClr val="274E13"/>
                </a:solidFill>
                <a:latin typeface="Arial" panose="020B0604020202020204" pitchFamily="34" charset="0"/>
                <a:cs typeface="Arial" panose="020B0604020202020204" pitchFamily="34" charset="0"/>
                <a:sym typeface="Arial"/>
              </a:rPr>
              <a:t>recreate a valuable resource </a:t>
            </a:r>
            <a:r>
              <a:rPr lang="en-US" sz="2500" kern="0" spc="150" dirty="0">
                <a:solidFill>
                  <a:srgbClr val="274E13"/>
                </a:solidFill>
                <a:latin typeface="Arial" panose="020B0604020202020204" pitchFamily="34" charset="0"/>
                <a:cs typeface="Arial" panose="020B0604020202020204" pitchFamily="34" charset="0"/>
                <a:sym typeface="Arial"/>
              </a:rPr>
              <a:t>through </a:t>
            </a:r>
            <a:r>
              <a:rPr lang="en-US" sz="2500" b="1" kern="0" spc="150" dirty="0">
                <a:solidFill>
                  <a:srgbClr val="274E13"/>
                </a:solidFill>
                <a:latin typeface="Arial" panose="020B0604020202020204" pitchFamily="34" charset="0"/>
                <a:cs typeface="Arial" panose="020B0604020202020204" pitchFamily="34" charset="0"/>
                <a:sym typeface="Arial"/>
              </a:rPr>
              <a:t>responsible disposal </a:t>
            </a:r>
            <a:r>
              <a:rPr lang="en-US" sz="2500" kern="0" spc="150" dirty="0">
                <a:solidFill>
                  <a:srgbClr val="274E13"/>
                </a:solidFill>
                <a:latin typeface="Arial" panose="020B0604020202020204" pitchFamily="34" charset="0"/>
                <a:cs typeface="Arial" panose="020B0604020202020204" pitchFamily="34" charset="0"/>
                <a:sym typeface="Arial"/>
              </a:rPr>
              <a:t>of rubbish, which is why waste management plays a crucial role in supporting </a:t>
            </a:r>
            <a:r>
              <a:rPr lang="en-US" sz="2500" b="1" kern="0" spc="150" dirty="0">
                <a:solidFill>
                  <a:srgbClr val="274E13"/>
                </a:solidFill>
                <a:latin typeface="Arial" panose="020B0604020202020204" pitchFamily="34" charset="0"/>
                <a:cs typeface="Arial" panose="020B0604020202020204" pitchFamily="34" charset="0"/>
                <a:sym typeface="Arial"/>
              </a:rPr>
              <a:t>sustainable development</a:t>
            </a:r>
            <a:r>
              <a:rPr lang="en-US" sz="2500" kern="0" spc="150" dirty="0">
                <a:solidFill>
                  <a:srgbClr val="274E13"/>
                </a:solidFill>
                <a:latin typeface="Arial" panose="020B0604020202020204" pitchFamily="34" charset="0"/>
                <a:cs typeface="Arial" panose="020B0604020202020204" pitchFamily="34" charset="0"/>
                <a:sym typeface="Arial"/>
              </a:rPr>
              <a:t> and the </a:t>
            </a:r>
            <a:r>
              <a:rPr lang="en-US" sz="2500" b="1" kern="0" spc="150" dirty="0">
                <a:solidFill>
                  <a:srgbClr val="274E13"/>
                </a:solidFill>
                <a:latin typeface="Arial" panose="020B0604020202020204" pitchFamily="34" charset="0"/>
                <a:cs typeface="Arial" panose="020B0604020202020204" pitchFamily="34" charset="0"/>
                <a:sym typeface="Arial"/>
              </a:rPr>
              <a:t>transition towards circular economy.</a:t>
            </a:r>
          </a:p>
        </p:txBody>
      </p:sp>
    </p:spTree>
    <p:extLst>
      <p:ext uri="{BB962C8B-B14F-4D97-AF65-F5344CB8AC3E}">
        <p14:creationId xmlns:p14="http://schemas.microsoft.com/office/powerpoint/2010/main" val="3101643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lumMod val="9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uClr>
                <a:srgbClr val="000000"/>
              </a:buClr>
            </a:pPr>
            <a:endParaRPr lang="en-CA" sz="2000" b="0" kern="0" dirty="0">
              <a:solidFill>
                <a:srgbClr val="F8FFDC">
                  <a:lumMod val="25000"/>
                </a:srgbClr>
              </a:solidFill>
              <a:latin typeface="Arial" panose="020B0604020202020204" pitchFamily="34" charset="0"/>
              <a:cs typeface="Arial" panose="020B0604020202020204" pitchFamily="34" charset="0"/>
              <a:sym typeface="Arial"/>
            </a:endParaRPr>
          </a:p>
        </p:txBody>
      </p:sp>
      <p:pic>
        <p:nvPicPr>
          <p:cNvPr id="4" name="Picture 3">
            <a:extLst>
              <a:ext uri="{FF2B5EF4-FFF2-40B4-BE49-F238E27FC236}">
                <a16:creationId xmlns:a16="http://schemas.microsoft.com/office/drawing/2014/main" id="{B10EB3DF-CCF4-49C2-8A3D-57DA843BB59F}"/>
              </a:ext>
            </a:extLst>
          </p:cNvPr>
          <p:cNvPicPr>
            <a:picLocks noChangeAspect="1"/>
          </p:cNvPicPr>
          <p:nvPr/>
        </p:nvPicPr>
        <p:blipFill>
          <a:blip r:embed="rId3"/>
          <a:stretch>
            <a:fillRect/>
          </a:stretch>
        </p:blipFill>
        <p:spPr>
          <a:xfrm>
            <a:off x="0" y="978589"/>
            <a:ext cx="9137654" cy="4930136"/>
          </a:xfrm>
          <a:prstGeom prst="rect">
            <a:avLst/>
          </a:prstGeom>
        </p:spPr>
      </p:pic>
      <p:sp>
        <p:nvSpPr>
          <p:cNvPr id="9" name="Google Shape;171;p26">
            <a:extLst>
              <a:ext uri="{FF2B5EF4-FFF2-40B4-BE49-F238E27FC236}">
                <a16:creationId xmlns:a16="http://schemas.microsoft.com/office/drawing/2014/main" id="{A355E7CA-AA4C-4773-A951-0D03D75C6A3B}"/>
              </a:ext>
            </a:extLst>
          </p:cNvPr>
          <p:cNvSpPr txBox="1">
            <a:spLocks/>
          </p:cNvSpPr>
          <p:nvPr/>
        </p:nvSpPr>
        <p:spPr>
          <a:xfrm>
            <a:off x="6346" y="30480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2800" kern="0" dirty="0">
                <a:solidFill>
                  <a:srgbClr val="274E13"/>
                </a:solidFill>
                <a:latin typeface="+mn-lt"/>
              </a:rPr>
              <a:t>Benefits of Waste Management</a:t>
            </a:r>
            <a:endParaRPr lang="en-CA" sz="2800" b="0" kern="0" dirty="0">
              <a:solidFill>
                <a:srgbClr val="274E13"/>
              </a:solidFill>
              <a:latin typeface="+mn-lt"/>
            </a:endParaRPr>
          </a:p>
        </p:txBody>
      </p:sp>
    </p:spTree>
    <p:extLst>
      <p:ext uri="{BB962C8B-B14F-4D97-AF65-F5344CB8AC3E}">
        <p14:creationId xmlns:p14="http://schemas.microsoft.com/office/powerpoint/2010/main" val="661294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2800" dirty="0">
                <a:solidFill>
                  <a:schemeClr val="accent1">
                    <a:lumMod val="25000"/>
                  </a:schemeClr>
                </a:solidFill>
                <a:latin typeface="+mn-lt"/>
              </a:rPr>
              <a:t>The Main Benefits of Waste Management</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1680" y="1676400"/>
            <a:ext cx="9144000" cy="5016758"/>
          </a:xfrm>
          <a:prstGeom prst="rect">
            <a:avLst/>
          </a:prstGeom>
          <a:noFill/>
        </p:spPr>
        <p:txBody>
          <a:bodyPr wrap="square">
            <a:spAutoFit/>
          </a:bodyPr>
          <a:lstStyle/>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b="1" kern="0" spc="150" dirty="0">
                <a:solidFill>
                  <a:srgbClr val="274E13"/>
                </a:solidFill>
                <a:latin typeface="Arial" panose="020B0604020202020204" pitchFamily="34" charset="0"/>
                <a:cs typeface="Arial" panose="020B0604020202020204" pitchFamily="34" charset="0"/>
                <a:sym typeface="Arial"/>
              </a:rPr>
              <a:t>Environmental protection and pollution reduction:</a:t>
            </a:r>
            <a:r>
              <a:rPr lang="en-US" sz="2500" kern="0" spc="150" dirty="0">
                <a:solidFill>
                  <a:srgbClr val="274E13"/>
                </a:solidFill>
                <a:latin typeface="Arial" panose="020B0604020202020204" pitchFamily="34" charset="0"/>
                <a:cs typeface="Arial" panose="020B0604020202020204" pitchFamily="34" charset="0"/>
                <a:sym typeface="Arial"/>
              </a:rPr>
              <a:t> One of the primary benefits of waste management lies in its ability to minimize the environmental impact of human activities.</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b="1" kern="0" spc="150" dirty="0">
                <a:solidFill>
                  <a:srgbClr val="274E13"/>
                </a:solidFill>
                <a:latin typeface="Arial" panose="020B0604020202020204" pitchFamily="34" charset="0"/>
                <a:cs typeface="Arial" panose="020B0604020202020204" pitchFamily="34" charset="0"/>
                <a:sym typeface="Arial"/>
              </a:rPr>
              <a:t>Resource conservation</a:t>
            </a:r>
            <a:r>
              <a:rPr lang="en-US" sz="2500" kern="0" spc="150" dirty="0">
                <a:solidFill>
                  <a:srgbClr val="274E13"/>
                </a:solidFill>
                <a:latin typeface="Arial" panose="020B0604020202020204" pitchFamily="34" charset="0"/>
                <a:cs typeface="Arial" panose="020B0604020202020204" pitchFamily="34" charset="0"/>
                <a:sym typeface="Arial"/>
              </a:rPr>
              <a:t>: Waste management fosters resource conservation through recycling and reusing materials, reducing the total amount of material reaching final disposal. </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b="1"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b="1" kern="0" spc="150" dirty="0">
                <a:solidFill>
                  <a:srgbClr val="274E13"/>
                </a:solidFill>
                <a:latin typeface="Arial" panose="020B0604020202020204" pitchFamily="34" charset="0"/>
                <a:cs typeface="Arial" panose="020B0604020202020204" pitchFamily="34" charset="0"/>
                <a:sym typeface="Arial"/>
              </a:rPr>
              <a:t>Economic benefits: </a:t>
            </a:r>
            <a:r>
              <a:rPr lang="en-US" sz="2500" kern="0" spc="150" dirty="0">
                <a:solidFill>
                  <a:srgbClr val="274E13"/>
                </a:solidFill>
                <a:latin typeface="Arial" panose="020B0604020202020204" pitchFamily="34" charset="0"/>
                <a:cs typeface="Arial" panose="020B0604020202020204" pitchFamily="34" charset="0"/>
                <a:sym typeface="Arial"/>
              </a:rPr>
              <a:t>There are plenty of economic benefits deriving from waste management: not only this practice reduces the overall cost of waste disposal, but also fosters the creation of job opportunities. </a:t>
            </a:r>
          </a:p>
        </p:txBody>
      </p:sp>
    </p:spTree>
    <p:extLst>
      <p:ext uri="{BB962C8B-B14F-4D97-AF65-F5344CB8AC3E}">
        <p14:creationId xmlns:p14="http://schemas.microsoft.com/office/powerpoint/2010/main" val="2434974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The Main Benefits of 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1681" y="1842920"/>
            <a:ext cx="4263839" cy="4093428"/>
          </a:xfrm>
          <a:prstGeom prst="rect">
            <a:avLst/>
          </a:prstGeom>
          <a:noFill/>
        </p:spPr>
        <p:txBody>
          <a:bodyPr wrap="square">
            <a:spAutoFit/>
          </a:bodyPr>
          <a:lstStyle/>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b="1" kern="0" spc="150" dirty="0">
                <a:solidFill>
                  <a:srgbClr val="274E13"/>
                </a:solidFill>
                <a:latin typeface="Arial" panose="020B0604020202020204" pitchFamily="34" charset="0"/>
                <a:cs typeface="Arial" panose="020B0604020202020204" pitchFamily="34" charset="0"/>
                <a:sym typeface="Arial"/>
              </a:rPr>
              <a:t>Enabling a circular economy: </a:t>
            </a:r>
            <a:r>
              <a:rPr lang="en-US" sz="2500" kern="0" spc="150" dirty="0">
                <a:solidFill>
                  <a:srgbClr val="274E13"/>
                </a:solidFill>
                <a:latin typeface="Arial" panose="020B0604020202020204" pitchFamily="34" charset="0"/>
                <a:cs typeface="Arial" panose="020B0604020202020204" pitchFamily="34" charset="0"/>
                <a:sym typeface="Arial"/>
              </a:rPr>
              <a:t>Waste management is a key enabler of the circular economy, a model aimed at reducing waste and optimizing resource use. In a circular economy, products and materials are designed for longevity, reuse, and recyclability. </a:t>
            </a:r>
          </a:p>
        </p:txBody>
      </p:sp>
      <p:pic>
        <p:nvPicPr>
          <p:cNvPr id="2" name="Picture 1">
            <a:extLst>
              <a:ext uri="{FF2B5EF4-FFF2-40B4-BE49-F238E27FC236}">
                <a16:creationId xmlns:a16="http://schemas.microsoft.com/office/drawing/2014/main" id="{CD8F74DD-D07E-4C47-BDB2-DCBBF53BCF4F}"/>
              </a:ext>
            </a:extLst>
          </p:cNvPr>
          <p:cNvPicPr>
            <a:picLocks noChangeAspect="1"/>
          </p:cNvPicPr>
          <p:nvPr/>
        </p:nvPicPr>
        <p:blipFill>
          <a:blip r:embed="rId3"/>
          <a:stretch>
            <a:fillRect/>
          </a:stretch>
        </p:blipFill>
        <p:spPr>
          <a:xfrm>
            <a:off x="4265520" y="2316694"/>
            <a:ext cx="4876800" cy="2735857"/>
          </a:xfrm>
          <a:prstGeom prst="rect">
            <a:avLst/>
          </a:prstGeom>
        </p:spPr>
      </p:pic>
    </p:spTree>
    <p:extLst>
      <p:ext uri="{BB962C8B-B14F-4D97-AF65-F5344CB8AC3E}">
        <p14:creationId xmlns:p14="http://schemas.microsoft.com/office/powerpoint/2010/main" val="2590681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3074" name="Picture 2" descr="These cafes are setting an example with their unique waste management  initiatives">
            <a:extLst>
              <a:ext uri="{FF2B5EF4-FFF2-40B4-BE49-F238E27FC236}">
                <a16:creationId xmlns:a16="http://schemas.microsoft.com/office/drawing/2014/main" id="{E32ACB48-AA8F-4FC4-A43C-6584436A8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8589"/>
            <a:ext cx="9144000" cy="4930136"/>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71;p26">
            <a:extLst>
              <a:ext uri="{FF2B5EF4-FFF2-40B4-BE49-F238E27FC236}">
                <a16:creationId xmlns:a16="http://schemas.microsoft.com/office/drawing/2014/main" id="{AB05E146-ACD7-4451-A116-29B39A05B745}"/>
              </a:ext>
            </a:extLst>
          </p:cNvPr>
          <p:cNvSpPr txBox="1">
            <a:spLocks/>
          </p:cNvSpPr>
          <p:nvPr/>
        </p:nvSpPr>
        <p:spPr>
          <a:xfrm>
            <a:off x="0" y="28194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2800" kern="0" dirty="0">
                <a:solidFill>
                  <a:srgbClr val="274E13"/>
                </a:solidFill>
                <a:latin typeface="+mn-lt"/>
              </a:rPr>
              <a:t>Waste Disposal Categories</a:t>
            </a:r>
            <a:endParaRPr lang="en-CA" sz="2800" b="0" kern="0" dirty="0">
              <a:solidFill>
                <a:srgbClr val="274E13"/>
              </a:solidFill>
              <a:latin typeface="+mn-lt"/>
            </a:endParaRPr>
          </a:p>
        </p:txBody>
      </p:sp>
    </p:spTree>
    <p:extLst>
      <p:ext uri="{BB962C8B-B14F-4D97-AF65-F5344CB8AC3E}">
        <p14:creationId xmlns:p14="http://schemas.microsoft.com/office/powerpoint/2010/main" val="2678710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5" name="Google Shape;204;p29">
            <a:extLst>
              <a:ext uri="{FF2B5EF4-FFF2-40B4-BE49-F238E27FC236}">
                <a16:creationId xmlns:a16="http://schemas.microsoft.com/office/drawing/2014/main" id="{C134ECF4-050D-4D81-ACD6-3E1C04ACB30B}"/>
              </a:ext>
            </a:extLst>
          </p:cNvPr>
          <p:cNvSpPr txBox="1">
            <a:spLocks/>
          </p:cNvSpPr>
          <p:nvPr/>
        </p:nvSpPr>
        <p:spPr>
          <a:xfrm>
            <a:off x="907321" y="1998207"/>
            <a:ext cx="7529954" cy="572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r>
              <a:rPr lang="en-CA" sz="2400" b="0" kern="0" dirty="0">
                <a:solidFill>
                  <a:srgbClr val="274E13"/>
                </a:solidFill>
                <a:latin typeface="+mn-lt"/>
              </a:rPr>
              <a:t>Before we begin…let me introduce myself!! </a:t>
            </a:r>
          </a:p>
        </p:txBody>
      </p:sp>
      <p:sp>
        <p:nvSpPr>
          <p:cNvPr id="6" name="Google Shape;205;p29">
            <a:extLst>
              <a:ext uri="{FF2B5EF4-FFF2-40B4-BE49-F238E27FC236}">
                <a16:creationId xmlns:a16="http://schemas.microsoft.com/office/drawing/2014/main" id="{47A6D814-7D27-435B-9FD2-0881F1C5D13B}"/>
              </a:ext>
            </a:extLst>
          </p:cNvPr>
          <p:cNvSpPr txBox="1">
            <a:spLocks/>
          </p:cNvSpPr>
          <p:nvPr/>
        </p:nvSpPr>
        <p:spPr>
          <a:xfrm>
            <a:off x="900420" y="2702906"/>
            <a:ext cx="7543756" cy="2542724"/>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None/>
              <a:defRPr sz="1600" b="0" i="0" u="none" strike="noStrike" cap="none">
                <a:solidFill>
                  <a:schemeClr val="accent2"/>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9pPr>
          </a:lstStyle>
          <a:p>
            <a:pPr marL="0" indent="0">
              <a:buClr>
                <a:srgbClr val="191919"/>
              </a:buClr>
              <a:buSzPts val="1100"/>
            </a:pPr>
            <a:r>
              <a:rPr lang="en-US" sz="2400" kern="0" dirty="0">
                <a:solidFill>
                  <a:srgbClr val="274E13"/>
                </a:solidFill>
                <a:latin typeface="+mn-lt"/>
              </a:rPr>
              <a:t>Hugh Anthony Simmonds, PhD</a:t>
            </a:r>
          </a:p>
          <a:p>
            <a:pPr marL="0" indent="0">
              <a:buClr>
                <a:srgbClr val="191919"/>
              </a:buClr>
              <a:buSzPts val="1100"/>
            </a:pPr>
            <a:r>
              <a:rPr lang="en-US" sz="2400" kern="0" dirty="0">
                <a:solidFill>
                  <a:srgbClr val="274E13"/>
                </a:solidFill>
                <a:latin typeface="+mn-lt"/>
              </a:rPr>
              <a:t>Department of Geography and Environmental Studies, Faculty of Arts, Jorgensen Building</a:t>
            </a:r>
          </a:p>
          <a:p>
            <a:pPr marL="0" indent="0">
              <a:buClr>
                <a:srgbClr val="191919"/>
              </a:buClr>
              <a:buSzPts val="1100"/>
            </a:pPr>
            <a:r>
              <a:rPr lang="en-US" sz="2400" kern="0" dirty="0">
                <a:solidFill>
                  <a:srgbClr val="274E13"/>
                </a:solidFill>
                <a:latin typeface="+mn-lt"/>
              </a:rPr>
              <a:t>Office: JOR 607 </a:t>
            </a:r>
          </a:p>
          <a:p>
            <a:pPr marL="0" indent="0">
              <a:buClr>
                <a:srgbClr val="191919"/>
              </a:buClr>
              <a:buSzPts val="1100"/>
            </a:pPr>
            <a:endParaRPr lang="en-US" sz="2400" kern="0" dirty="0">
              <a:solidFill>
                <a:srgbClr val="274E13"/>
              </a:solidFill>
              <a:latin typeface="+mn-lt"/>
            </a:endParaRPr>
          </a:p>
          <a:p>
            <a:pPr marL="0" indent="0">
              <a:buClr>
                <a:srgbClr val="191919"/>
              </a:buClr>
              <a:buSzPts val="1100"/>
            </a:pPr>
            <a:r>
              <a:rPr lang="en-US" sz="2400" kern="0" dirty="0">
                <a:solidFill>
                  <a:srgbClr val="274E13"/>
                </a:solidFill>
                <a:latin typeface="+mn-lt"/>
              </a:rPr>
              <a:t>Email: hugh.simmonds@torontomu.ca</a:t>
            </a:r>
          </a:p>
        </p:txBody>
      </p:sp>
      <p:sp>
        <p:nvSpPr>
          <p:cNvPr id="7" name="Google Shape;171;p26">
            <a:extLst>
              <a:ext uri="{FF2B5EF4-FFF2-40B4-BE49-F238E27FC236}">
                <a16:creationId xmlns:a16="http://schemas.microsoft.com/office/drawing/2014/main" id="{40B6C9A4-3F13-4617-BA0D-1E1FA9B38477}"/>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7FFBCEA3-D4ED-448C-8783-637BBE6F9F83}"/>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8" name="Google Shape;171;p26">
            <a:extLst>
              <a:ext uri="{FF2B5EF4-FFF2-40B4-BE49-F238E27FC236}">
                <a16:creationId xmlns:a16="http://schemas.microsoft.com/office/drawing/2014/main" id="{9DBAEC68-5816-461D-8A0A-840379081212}"/>
              </a:ext>
            </a:extLst>
          </p:cNvPr>
          <p:cNvSpPr txBox="1">
            <a:spLocks/>
          </p:cNvSpPr>
          <p:nvPr/>
        </p:nvSpPr>
        <p:spPr>
          <a:xfrm>
            <a:off x="927537" y="953899"/>
            <a:ext cx="7339853"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Welcome and Introduction</a:t>
            </a: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2353502509"/>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990600" y="978589"/>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152400" y="1957178"/>
            <a:ext cx="4724400" cy="4185761"/>
          </a:xfrm>
          <a:prstGeom prst="rect">
            <a:avLst/>
          </a:prstGeom>
          <a:noFill/>
        </p:spPr>
        <p:txBody>
          <a:bodyPr wrap="square">
            <a:spAutoFit/>
          </a:bodyPr>
          <a:lstStyle/>
          <a:p>
            <a:pPr algn="l"/>
            <a:r>
              <a:rPr lang="en-US" sz="2800" spc="150" dirty="0">
                <a:solidFill>
                  <a:schemeClr val="accent1">
                    <a:lumMod val="25000"/>
                  </a:schemeClr>
                </a:solidFill>
                <a:cs typeface="Arial" panose="020B0604020202020204" pitchFamily="34" charset="0"/>
              </a:rPr>
              <a:t>For management purposes, waste is divided into </a:t>
            </a:r>
            <a:r>
              <a:rPr lang="en-US" sz="2800" b="1" spc="150" dirty="0">
                <a:solidFill>
                  <a:schemeClr val="accent1">
                    <a:lumMod val="25000"/>
                  </a:schemeClr>
                </a:solidFill>
                <a:cs typeface="Arial" panose="020B0604020202020204" pitchFamily="34" charset="0"/>
              </a:rPr>
              <a:t>four </a:t>
            </a:r>
            <a:r>
              <a:rPr lang="en-US" sz="2800" spc="150" dirty="0">
                <a:solidFill>
                  <a:schemeClr val="accent1">
                    <a:lumMod val="25000"/>
                  </a:schemeClr>
                </a:solidFill>
                <a:cs typeface="Arial" panose="020B0604020202020204" pitchFamily="34" charset="0"/>
              </a:rPr>
              <a:t>categories:</a:t>
            </a:r>
          </a:p>
          <a:p>
            <a:pPr algn="l"/>
            <a:endParaRPr lang="en-US" sz="2800" spc="150" dirty="0">
              <a:solidFill>
                <a:schemeClr val="accent1">
                  <a:lumMod val="25000"/>
                </a:schemeClr>
              </a:solidFill>
              <a:cs typeface="Arial" panose="020B0604020202020204" pitchFamily="34" charset="0"/>
            </a:endParaRPr>
          </a:p>
          <a:p>
            <a:pPr marL="457200" indent="-457200">
              <a:buFont typeface="Arial" panose="020B0604020202020204" pitchFamily="34" charset="0"/>
              <a:buChar char="•"/>
            </a:pPr>
            <a:r>
              <a:rPr lang="en-US" sz="2800" spc="150" dirty="0">
                <a:solidFill>
                  <a:schemeClr val="accent1">
                    <a:lumMod val="25000"/>
                  </a:schemeClr>
                </a:solidFill>
                <a:cs typeface="Arial" panose="020B0604020202020204" pitchFamily="34" charset="0"/>
              </a:rPr>
              <a:t>Municipal solid waste</a:t>
            </a:r>
          </a:p>
          <a:p>
            <a:pPr marL="457200" indent="-457200">
              <a:buFont typeface="Arial" panose="020B0604020202020204" pitchFamily="34" charset="0"/>
              <a:buChar char="•"/>
            </a:pPr>
            <a:r>
              <a:rPr lang="en-US" sz="2800" spc="150" dirty="0">
                <a:solidFill>
                  <a:schemeClr val="accent1">
                    <a:lumMod val="25000"/>
                  </a:schemeClr>
                </a:solidFill>
                <a:cs typeface="Arial" panose="020B0604020202020204" pitchFamily="34" charset="0"/>
              </a:rPr>
              <a:t>Industrial waste</a:t>
            </a:r>
          </a:p>
          <a:p>
            <a:pPr marL="457200" indent="-457200">
              <a:buFont typeface="Arial" panose="020B0604020202020204" pitchFamily="34" charset="0"/>
              <a:buChar char="•"/>
            </a:pPr>
            <a:r>
              <a:rPr lang="en-US" sz="2800" spc="150" dirty="0">
                <a:solidFill>
                  <a:schemeClr val="accent1">
                    <a:lumMod val="25000"/>
                  </a:schemeClr>
                </a:solidFill>
                <a:cs typeface="Arial" panose="020B0604020202020204" pitchFamily="34" charset="0"/>
              </a:rPr>
              <a:t>Hazardous waste</a:t>
            </a:r>
          </a:p>
          <a:p>
            <a:pPr marL="457200" indent="-457200">
              <a:buFont typeface="Arial" panose="020B0604020202020204" pitchFamily="34" charset="0"/>
              <a:buChar char="•"/>
            </a:pPr>
            <a:r>
              <a:rPr lang="en-US" sz="2800" spc="150" dirty="0">
                <a:solidFill>
                  <a:schemeClr val="accent1">
                    <a:lumMod val="25000"/>
                  </a:schemeClr>
                </a:solidFill>
                <a:cs typeface="Arial" panose="020B0604020202020204" pitchFamily="34" charset="0"/>
              </a:rPr>
              <a:t>Waste water</a:t>
            </a:r>
          </a:p>
          <a:p>
            <a:pPr algn="l"/>
            <a:endParaRPr lang="en-US" sz="1400" spc="150" dirty="0">
              <a:solidFill>
                <a:schemeClr val="accent1">
                  <a:lumMod val="25000"/>
                </a:schemeClr>
              </a:solidFill>
              <a:latin typeface="Arial Nova" panose="020B05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10028FB-A68B-4DA2-95B4-D0F3ACAD7B70}"/>
              </a:ext>
            </a:extLst>
          </p:cNvPr>
          <p:cNvPicPr>
            <a:picLocks noChangeAspect="1"/>
          </p:cNvPicPr>
          <p:nvPr/>
        </p:nvPicPr>
        <p:blipFill>
          <a:blip r:embed="rId3"/>
          <a:stretch>
            <a:fillRect/>
          </a:stretch>
        </p:blipFill>
        <p:spPr>
          <a:xfrm>
            <a:off x="4584492" y="2590800"/>
            <a:ext cx="4474921" cy="2662028"/>
          </a:xfrm>
          <a:prstGeom prst="rect">
            <a:avLst/>
          </a:prstGeom>
        </p:spPr>
      </p:pic>
    </p:spTree>
    <p:extLst>
      <p:ext uri="{BB962C8B-B14F-4D97-AF65-F5344CB8AC3E}">
        <p14:creationId xmlns:p14="http://schemas.microsoft.com/office/powerpoint/2010/main" val="203322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990600" y="978589"/>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24757" y="1600200"/>
            <a:ext cx="9144000" cy="533992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110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Municipal solid waste </a:t>
            </a:r>
            <a:r>
              <a:rPr lang="en-US" sz="2500" spc="150" dirty="0">
                <a:solidFill>
                  <a:schemeClr val="accent1">
                    <a:lumMod val="25000"/>
                  </a:schemeClr>
                </a:solidFill>
                <a:cs typeface="Arial" panose="020B0604020202020204" pitchFamily="34" charset="0"/>
              </a:rPr>
              <a:t>is the</a:t>
            </a:r>
            <a:r>
              <a:rPr kumimoji="0" lang="en-US" sz="25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 non-liquid waste that comes from homes, institutions, and small businesses </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Industrial solid waste </a:t>
            </a:r>
            <a:r>
              <a:rPr kumimoji="0" lang="en-US" sz="25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is the waste from production of consumer goods, mining, agriculture, and petroleum extraction and refining </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Hazardous waste</a:t>
            </a:r>
            <a:r>
              <a:rPr kumimoji="0" lang="en-US" sz="25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 is the solid or liquid waste that is toxic, chemically reactive, flammable, or corrosive </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5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Wastewater</a:t>
            </a:r>
            <a:r>
              <a:rPr kumimoji="0" lang="en-US" sz="25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 is water used in a household, business, or industry, as well as polluted runoff from our streets and storm drains </a:t>
            </a:r>
          </a:p>
        </p:txBody>
      </p:sp>
    </p:spTree>
    <p:extLst>
      <p:ext uri="{BB962C8B-B14F-4D97-AF65-F5344CB8AC3E}">
        <p14:creationId xmlns:p14="http://schemas.microsoft.com/office/powerpoint/2010/main" val="1686973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3733800" y="1849556"/>
            <a:ext cx="5410200" cy="3939540"/>
          </a:xfrm>
          <a:prstGeom prst="rect">
            <a:avLst/>
          </a:prstGeom>
          <a:noFill/>
        </p:spPr>
        <p:txBody>
          <a:bodyPr wrap="square">
            <a:spAutoFit/>
          </a:bodyPr>
          <a:lstStyle/>
          <a:p>
            <a:pPr algn="l"/>
            <a:r>
              <a:rPr lang="en-US" sz="2500" b="1" spc="150" dirty="0">
                <a:solidFill>
                  <a:schemeClr val="accent1">
                    <a:lumMod val="25000"/>
                  </a:schemeClr>
                </a:solidFill>
                <a:latin typeface="Arial Nova" panose="020B0504020202020204" pitchFamily="34" charset="0"/>
                <a:cs typeface="Arial" panose="020B0604020202020204" pitchFamily="34" charset="0"/>
              </a:rPr>
              <a:t>Three main components </a:t>
            </a:r>
            <a:r>
              <a:rPr lang="en-US" sz="2500" spc="150" dirty="0">
                <a:solidFill>
                  <a:schemeClr val="accent1">
                    <a:lumMod val="25000"/>
                  </a:schemeClr>
                </a:solidFill>
                <a:latin typeface="Arial Nova" panose="020B0504020202020204" pitchFamily="34" charset="0"/>
                <a:cs typeface="Arial" panose="020B0604020202020204" pitchFamily="34" charset="0"/>
              </a:rPr>
              <a:t>of waste management</a:t>
            </a:r>
          </a:p>
          <a:p>
            <a:pPr marL="342900" indent="-342900">
              <a:buFont typeface="Arial" panose="020B0604020202020204" pitchFamily="34" charset="0"/>
              <a:buChar char="•"/>
            </a:pPr>
            <a:r>
              <a:rPr lang="en-US" sz="2500" b="1" spc="150" dirty="0">
                <a:solidFill>
                  <a:schemeClr val="accent1">
                    <a:lumMod val="25000"/>
                  </a:schemeClr>
                </a:solidFill>
                <a:latin typeface="Arial Nova" panose="020B0504020202020204" pitchFamily="34" charset="0"/>
                <a:cs typeface="Arial" panose="020B0604020202020204" pitchFamily="34" charset="0"/>
              </a:rPr>
              <a:t>Minimizing</a:t>
            </a:r>
            <a:r>
              <a:rPr lang="en-US" sz="2500" spc="150" dirty="0">
                <a:solidFill>
                  <a:schemeClr val="accent1">
                    <a:lumMod val="25000"/>
                  </a:schemeClr>
                </a:solidFill>
                <a:latin typeface="Arial Nova" panose="020B0504020202020204" pitchFamily="34" charset="0"/>
                <a:cs typeface="Arial" panose="020B0604020202020204" pitchFamily="34" charset="0"/>
              </a:rPr>
              <a:t> the amount of waste we generate (source reduction)</a:t>
            </a:r>
          </a:p>
          <a:p>
            <a:pPr marL="342900" indent="-342900">
              <a:buFont typeface="Arial" panose="020B0604020202020204" pitchFamily="34" charset="0"/>
              <a:buChar char="•"/>
            </a:pPr>
            <a:r>
              <a:rPr lang="en-US" sz="2500" b="1" spc="150" dirty="0">
                <a:solidFill>
                  <a:schemeClr val="accent1">
                    <a:lumMod val="25000"/>
                  </a:schemeClr>
                </a:solidFill>
                <a:latin typeface="Arial Nova" panose="020B0504020202020204" pitchFamily="34" charset="0"/>
                <a:cs typeface="Arial" panose="020B0604020202020204" pitchFamily="34" charset="0"/>
              </a:rPr>
              <a:t>Recovering</a:t>
            </a:r>
            <a:r>
              <a:rPr lang="en-US" sz="2500" spc="150" dirty="0">
                <a:solidFill>
                  <a:schemeClr val="accent1">
                    <a:lumMod val="25000"/>
                  </a:schemeClr>
                </a:solidFill>
                <a:latin typeface="Arial Nova" panose="020B0504020202020204" pitchFamily="34" charset="0"/>
                <a:cs typeface="Arial" panose="020B0604020202020204" pitchFamily="34" charset="0"/>
              </a:rPr>
              <a:t> waste materials and finding ways to recycle them</a:t>
            </a:r>
          </a:p>
          <a:p>
            <a:pPr marL="342900" indent="-342900">
              <a:buFont typeface="Arial" panose="020B0604020202020204" pitchFamily="34" charset="0"/>
              <a:buChar char="•"/>
            </a:pPr>
            <a:r>
              <a:rPr lang="en-US" sz="2500" b="1" spc="150" dirty="0">
                <a:solidFill>
                  <a:schemeClr val="accent1">
                    <a:lumMod val="25000"/>
                  </a:schemeClr>
                </a:solidFill>
                <a:latin typeface="Arial Nova" panose="020B0504020202020204" pitchFamily="34" charset="0"/>
                <a:cs typeface="Arial" panose="020B0604020202020204" pitchFamily="34" charset="0"/>
              </a:rPr>
              <a:t>Disposing</a:t>
            </a:r>
            <a:r>
              <a:rPr lang="en-US" sz="2500" spc="150" dirty="0">
                <a:solidFill>
                  <a:schemeClr val="accent1">
                    <a:lumMod val="25000"/>
                  </a:schemeClr>
                </a:solidFill>
                <a:latin typeface="Arial Nova" panose="020B0504020202020204" pitchFamily="34" charset="0"/>
                <a:cs typeface="Arial" panose="020B0604020202020204" pitchFamily="34" charset="0"/>
              </a:rPr>
              <a:t> of waste safely and effectively</a:t>
            </a:r>
            <a:endParaRPr lang="en-CA" sz="2500" spc="150" dirty="0">
              <a:solidFill>
                <a:schemeClr val="accent1">
                  <a:lumMod val="25000"/>
                </a:schemeClr>
              </a:solidFill>
              <a:latin typeface="Arial Nova" panose="020B05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FD20A7FC-0839-4A95-9616-6FBF3979EF2E}"/>
              </a:ext>
            </a:extLst>
          </p:cNvPr>
          <p:cNvPicPr>
            <a:picLocks noChangeAspect="1"/>
          </p:cNvPicPr>
          <p:nvPr/>
        </p:nvPicPr>
        <p:blipFill>
          <a:blip r:embed="rId3"/>
          <a:stretch>
            <a:fillRect/>
          </a:stretch>
        </p:blipFill>
        <p:spPr>
          <a:xfrm>
            <a:off x="114300" y="2155719"/>
            <a:ext cx="3695700" cy="3695700"/>
          </a:xfrm>
          <a:prstGeom prst="rect">
            <a:avLst/>
          </a:prstGeom>
        </p:spPr>
      </p:pic>
    </p:spTree>
    <p:extLst>
      <p:ext uri="{BB962C8B-B14F-4D97-AF65-F5344CB8AC3E}">
        <p14:creationId xmlns:p14="http://schemas.microsoft.com/office/powerpoint/2010/main" val="2853823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400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Waste Management : Levels of Governance</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304800" y="1897778"/>
            <a:ext cx="9144000" cy="4935710"/>
          </a:xfrm>
          <a:prstGeom prst="rect">
            <a:avLst/>
          </a:prstGeom>
          <a:noFill/>
        </p:spPr>
        <p:txBody>
          <a:bodyPr wrap="square">
            <a:spAutoFit/>
          </a:bodyPr>
          <a:lstStyle/>
          <a:p>
            <a:pPr marL="342900" marR="0" lvl="0" indent="-342900" algn="l" defTabSz="914400" rtl="0" eaLnBrk="1" fontAlgn="base" latinLnBrk="0" hangingPunct="1">
              <a:lnSpc>
                <a:spcPts val="2525"/>
              </a:lnSpc>
              <a:spcBef>
                <a:spcPct val="40000"/>
              </a:spcBef>
              <a:spcAft>
                <a:spcPct val="0"/>
              </a:spcAft>
              <a:buClr>
                <a:srgbClr val="006600"/>
              </a:buClr>
              <a:buSzTx/>
              <a:buFont typeface="Wingdings" panose="05000000000000000000" pitchFamily="2" charset="2"/>
              <a:buChar char="§"/>
              <a:tabLst/>
              <a:defRPr/>
            </a:pPr>
            <a:r>
              <a:rPr kumimoji="0" lang="en-US" altLang="en-US" sz="2400" b="1" i="0" u="none" strike="noStrike" kern="0" cap="none" spc="0" normalizeH="0" baseline="0" noProof="0" dirty="0">
                <a:ln>
                  <a:noFill/>
                </a:ln>
                <a:solidFill>
                  <a:schemeClr val="accent1">
                    <a:lumMod val="25000"/>
                  </a:schemeClr>
                </a:solidFill>
                <a:effectLst/>
                <a:uLnTx/>
                <a:uFillTx/>
                <a:ea typeface="MS PGothic" panose="020B0600070205080204" pitchFamily="34" charset="-128"/>
                <a:cs typeface="+mn-cs"/>
              </a:rPr>
              <a:t>Municipal:</a:t>
            </a:r>
          </a:p>
          <a:p>
            <a:pPr marL="800100" marR="0" lvl="1" indent="-342900" algn="l" defTabSz="914400" rtl="0" eaLnBrk="1" fontAlgn="base" latinLnBrk="0" hangingPunct="1">
              <a:lnSpc>
                <a:spcPts val="2525"/>
              </a:lnSpc>
              <a:spcBef>
                <a:spcPct val="40000"/>
              </a:spcBef>
              <a:spcAft>
                <a:spcPct val="0"/>
              </a:spcAft>
              <a:buClr>
                <a:schemeClr val="accent1">
                  <a:lumMod val="25000"/>
                </a:schemeClr>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ea typeface="MS PGothic" panose="020B0600070205080204" pitchFamily="34" charset="-128"/>
                <a:cs typeface="+mn-cs"/>
              </a:rPr>
              <a:t>Collection, diversion, and disposal of solid waste</a:t>
            </a:r>
          </a:p>
          <a:p>
            <a:pPr marL="800100" marR="0" lvl="1" indent="-342900" algn="l" defTabSz="914400" rtl="0" eaLnBrk="1" fontAlgn="base" latinLnBrk="0" hangingPunct="1">
              <a:lnSpc>
                <a:spcPts val="2525"/>
              </a:lnSpc>
              <a:spcBef>
                <a:spcPct val="40000"/>
              </a:spcBef>
              <a:spcAft>
                <a:spcPts val="1200"/>
              </a:spcAft>
              <a:buClr>
                <a:schemeClr val="accent1">
                  <a:lumMod val="25000"/>
                </a:schemeClr>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ea typeface="MS PGothic" panose="020B0600070205080204" pitchFamily="34" charset="-128"/>
                <a:cs typeface="+mn-cs"/>
              </a:rPr>
              <a:t>Drop-off facilities for hazardous waste</a:t>
            </a:r>
          </a:p>
          <a:p>
            <a:pPr marL="342900" marR="0" lvl="0" indent="-342900" algn="l" defTabSz="914400" rtl="0" eaLnBrk="1" fontAlgn="base" latinLnBrk="0" hangingPunct="1">
              <a:lnSpc>
                <a:spcPts val="2525"/>
              </a:lnSpc>
              <a:spcBef>
                <a:spcPct val="40000"/>
              </a:spcBef>
              <a:spcAft>
                <a:spcPct val="0"/>
              </a:spcAft>
              <a:buClr>
                <a:srgbClr val="006600"/>
              </a:buClr>
              <a:buSzTx/>
              <a:buFont typeface="Wingdings" panose="05000000000000000000" pitchFamily="2" charset="2"/>
              <a:buChar char="§"/>
              <a:tabLst/>
              <a:defRPr/>
            </a:pPr>
            <a:r>
              <a:rPr kumimoji="0" lang="en-US" altLang="en-US" sz="2400" b="1" i="0" u="none" strike="noStrike" kern="0" cap="none" spc="0" normalizeH="0" baseline="0" noProof="0" dirty="0">
                <a:ln>
                  <a:noFill/>
                </a:ln>
                <a:solidFill>
                  <a:schemeClr val="accent1">
                    <a:lumMod val="25000"/>
                  </a:schemeClr>
                </a:solidFill>
                <a:effectLst/>
                <a:uLnTx/>
                <a:uFillTx/>
                <a:ea typeface="MS PGothic" panose="020B0600070205080204" pitchFamily="34" charset="-128"/>
                <a:cs typeface="+mn-cs"/>
              </a:rPr>
              <a:t>Provincial and territorial:</a:t>
            </a:r>
          </a:p>
          <a:p>
            <a:pPr marL="800100" lvl="1" indent="-342900" fontAlgn="base">
              <a:lnSpc>
                <a:spcPts val="2525"/>
              </a:lnSpc>
              <a:spcBef>
                <a:spcPct val="40000"/>
              </a:spcBef>
              <a:spcAft>
                <a:spcPct val="0"/>
              </a:spcAft>
              <a:buClr>
                <a:schemeClr val="accent1">
                  <a:lumMod val="25000"/>
                </a:schemeClr>
              </a:buClr>
              <a:buFont typeface="Arial" panose="020B0604020202020204" pitchFamily="34" charset="0"/>
              <a:buChar char="•"/>
              <a:defRPr/>
            </a:pPr>
            <a:r>
              <a:rPr lang="en-US" altLang="en-US" sz="2400" kern="0" dirty="0">
                <a:solidFill>
                  <a:schemeClr val="accent1">
                    <a:lumMod val="25000"/>
                  </a:schemeClr>
                </a:solidFill>
                <a:ea typeface="MS PGothic" panose="020B0600070205080204" pitchFamily="34" charset="-128"/>
              </a:rPr>
              <a:t>Movement of waste materials within the jurisdiction</a:t>
            </a:r>
          </a:p>
          <a:p>
            <a:pPr marL="800100" lvl="1" indent="-342900" fontAlgn="base">
              <a:lnSpc>
                <a:spcPts val="2525"/>
              </a:lnSpc>
              <a:spcBef>
                <a:spcPct val="40000"/>
              </a:spcBef>
              <a:spcAft>
                <a:spcPct val="0"/>
              </a:spcAft>
              <a:buClr>
                <a:schemeClr val="accent1">
                  <a:lumMod val="25000"/>
                </a:schemeClr>
              </a:buClr>
              <a:buFont typeface="Arial" panose="020B0604020202020204" pitchFamily="34" charset="0"/>
              <a:buChar char="•"/>
              <a:defRPr/>
            </a:pPr>
            <a:r>
              <a:rPr lang="en-US" altLang="en-US" sz="2400" kern="0" dirty="0">
                <a:solidFill>
                  <a:schemeClr val="accent1">
                    <a:lumMod val="25000"/>
                  </a:schemeClr>
                </a:solidFill>
                <a:ea typeface="MS PGothic" panose="020B0600070205080204" pitchFamily="34" charset="-128"/>
              </a:rPr>
              <a:t>Licensing of treatment facilities</a:t>
            </a:r>
          </a:p>
          <a:p>
            <a:pPr marL="800100" lvl="1" indent="-342900" fontAlgn="base">
              <a:lnSpc>
                <a:spcPts val="2525"/>
              </a:lnSpc>
              <a:spcBef>
                <a:spcPct val="40000"/>
              </a:spcBef>
              <a:spcAft>
                <a:spcPts val="1200"/>
              </a:spcAft>
              <a:buClr>
                <a:schemeClr val="accent1">
                  <a:lumMod val="25000"/>
                </a:schemeClr>
              </a:buClr>
              <a:buFont typeface="Arial" panose="020B0604020202020204" pitchFamily="34" charset="0"/>
              <a:buChar char="•"/>
              <a:defRPr/>
            </a:pPr>
            <a:r>
              <a:rPr lang="en-US" altLang="en-US" sz="2400" kern="0" dirty="0">
                <a:solidFill>
                  <a:schemeClr val="accent1">
                    <a:lumMod val="25000"/>
                  </a:schemeClr>
                </a:solidFill>
                <a:ea typeface="MS PGothic" panose="020B0600070205080204" pitchFamily="34" charset="-128"/>
              </a:rPr>
              <a:t>Legislation and guidelines for landfill sites</a:t>
            </a:r>
          </a:p>
          <a:p>
            <a:pPr marL="342900" marR="0" lvl="0" indent="-342900" algn="l" defTabSz="914400" rtl="0" eaLnBrk="1" fontAlgn="base" latinLnBrk="0" hangingPunct="1">
              <a:lnSpc>
                <a:spcPts val="2525"/>
              </a:lnSpc>
              <a:spcBef>
                <a:spcPct val="40000"/>
              </a:spcBef>
              <a:spcAft>
                <a:spcPct val="0"/>
              </a:spcAft>
              <a:buClr>
                <a:srgbClr val="006600"/>
              </a:buClr>
              <a:buSzTx/>
              <a:buFont typeface="Wingdings" panose="05000000000000000000" pitchFamily="2" charset="2"/>
              <a:buChar char="§"/>
              <a:tabLst/>
              <a:defRPr/>
            </a:pPr>
            <a:r>
              <a:rPr kumimoji="0" lang="en-US" altLang="en-US" sz="2400" b="1" i="0" u="none" strike="noStrike" kern="0" cap="none" spc="0" normalizeH="0" baseline="0" noProof="0" dirty="0">
                <a:ln>
                  <a:noFill/>
                </a:ln>
                <a:solidFill>
                  <a:schemeClr val="accent1">
                    <a:lumMod val="25000"/>
                  </a:schemeClr>
                </a:solidFill>
                <a:effectLst/>
                <a:uLnTx/>
                <a:uFillTx/>
                <a:ea typeface="MS PGothic" panose="020B0600070205080204" pitchFamily="34" charset="-128"/>
                <a:cs typeface="+mn-cs"/>
              </a:rPr>
              <a:t>Federal government:</a:t>
            </a:r>
          </a:p>
          <a:p>
            <a:pPr marL="800100" marR="0" lvl="1" indent="-342900" fontAlgn="base">
              <a:lnSpc>
                <a:spcPts val="2525"/>
              </a:lnSpc>
              <a:spcBef>
                <a:spcPct val="40000"/>
              </a:spcBef>
              <a:spcAft>
                <a:spcPct val="0"/>
              </a:spcAft>
              <a:buClr>
                <a:schemeClr val="accent1">
                  <a:lumMod val="25000"/>
                </a:schemeClr>
              </a:buClr>
              <a:buSzTx/>
              <a:buFont typeface="Arial" panose="020B0604020202020204" pitchFamily="34" charset="0"/>
              <a:buChar char="•"/>
              <a:tabLst/>
              <a:defRPr/>
            </a:pPr>
            <a:r>
              <a:rPr lang="en-US" altLang="en-US" sz="2400" kern="0" dirty="0">
                <a:solidFill>
                  <a:schemeClr val="accent1">
                    <a:lumMod val="25000"/>
                  </a:schemeClr>
                </a:solidFill>
                <a:ea typeface="MS PGothic" panose="020B0600070205080204" pitchFamily="34" charset="-128"/>
              </a:rPr>
              <a:t>International agreements about waste</a:t>
            </a:r>
          </a:p>
          <a:p>
            <a:pPr marL="800100" marR="0" lvl="1" indent="-342900" fontAlgn="base">
              <a:lnSpc>
                <a:spcPts val="2525"/>
              </a:lnSpc>
              <a:spcBef>
                <a:spcPct val="40000"/>
              </a:spcBef>
              <a:spcAft>
                <a:spcPct val="0"/>
              </a:spcAft>
              <a:buClr>
                <a:schemeClr val="accent1">
                  <a:lumMod val="25000"/>
                </a:schemeClr>
              </a:buClr>
              <a:buSzTx/>
              <a:buFont typeface="Arial" panose="020B0604020202020204" pitchFamily="34" charset="0"/>
              <a:buChar char="•"/>
              <a:tabLst/>
              <a:defRPr/>
            </a:pPr>
            <a:r>
              <a:rPr lang="en-US" altLang="en-US" sz="2400" kern="0" dirty="0">
                <a:solidFill>
                  <a:schemeClr val="accent1">
                    <a:lumMod val="25000"/>
                  </a:schemeClr>
                </a:solidFill>
                <a:ea typeface="MS PGothic" panose="020B0600070205080204" pitchFamily="34" charset="-128"/>
              </a:rPr>
              <a:t>Transboundary movements of waste materials</a:t>
            </a:r>
          </a:p>
        </p:txBody>
      </p:sp>
    </p:spTree>
    <p:extLst>
      <p:ext uri="{BB962C8B-B14F-4D97-AF65-F5344CB8AC3E}">
        <p14:creationId xmlns:p14="http://schemas.microsoft.com/office/powerpoint/2010/main" val="2852814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1143000" y="978589"/>
            <a:ext cx="7356959"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Waste Management</a:t>
            </a:r>
            <a:br>
              <a:rPr lang="en-CA" sz="3000" kern="0" dirty="0">
                <a:solidFill>
                  <a:srgbClr val="274E13"/>
                </a:solidFill>
                <a:latin typeface="+mn-lt"/>
              </a:rPr>
            </a:br>
            <a:endParaRPr lang="en-CA" sz="300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6220" y="1863032"/>
            <a:ext cx="9144000" cy="5047536"/>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110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Waste stream </a:t>
            </a:r>
            <a:r>
              <a:rPr kumimoji="0" lang="en-US" sz="25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is the flow of waste as it moves from its sources toward disposal destinations.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More efficient use of materials</a:t>
            </a:r>
            <a:r>
              <a:rPr kumimoji="0" lang="en-US" sz="25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 consume less, buy goods with less packaging, reusing goods.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2000" spc="150" dirty="0">
              <a:solidFill>
                <a:schemeClr val="accent1">
                  <a:lumMod val="25000"/>
                </a:schemeClr>
              </a:solidFill>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Recovery </a:t>
            </a:r>
            <a:r>
              <a:rPr kumimoji="0" lang="en-US" sz="25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(recycling, composting) is the next best strategy in waste management.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pc="150" dirty="0">
              <a:solidFill>
                <a:schemeClr val="accent1">
                  <a:lumMod val="25000"/>
                </a:schemeClr>
              </a:solidFill>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Recycling</a:t>
            </a:r>
            <a:r>
              <a:rPr kumimoji="0" lang="en-US" sz="25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 is sending used goods to manufacture new goods.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2000" spc="150" dirty="0">
              <a:solidFill>
                <a:schemeClr val="accent1">
                  <a:lumMod val="25000"/>
                </a:schemeClr>
              </a:solidFill>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Composting</a:t>
            </a:r>
            <a:r>
              <a:rPr kumimoji="0" lang="en-US" sz="25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 is the recovery of organic waste.</a:t>
            </a:r>
          </a:p>
        </p:txBody>
      </p:sp>
    </p:spTree>
    <p:extLst>
      <p:ext uri="{BB962C8B-B14F-4D97-AF65-F5344CB8AC3E}">
        <p14:creationId xmlns:p14="http://schemas.microsoft.com/office/powerpoint/2010/main" val="1347176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990600" y="838200"/>
            <a:ext cx="7356959"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200" kern="0" dirty="0">
                <a:solidFill>
                  <a:srgbClr val="274E13"/>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13" name="Google Shape;171;p26">
            <a:extLst>
              <a:ext uri="{FF2B5EF4-FFF2-40B4-BE49-F238E27FC236}">
                <a16:creationId xmlns:a16="http://schemas.microsoft.com/office/drawing/2014/main" id="{D7F9F56B-602E-419F-990B-E178B6257899}"/>
              </a:ext>
            </a:extLst>
          </p:cNvPr>
          <p:cNvSpPr txBox="1">
            <a:spLocks/>
          </p:cNvSpPr>
          <p:nvPr/>
        </p:nvSpPr>
        <p:spPr>
          <a:xfrm>
            <a:off x="0" y="6000745"/>
            <a:ext cx="9142315" cy="857255"/>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endParaRPr lang="en-CA" sz="3600" b="0" kern="0" dirty="0">
              <a:solidFill>
                <a:srgbClr val="274E13"/>
              </a:solidFill>
            </a:endParaRPr>
          </a:p>
        </p:txBody>
      </p:sp>
      <p:sp>
        <p:nvSpPr>
          <p:cNvPr id="10" name="Google Shape;171;p26">
            <a:extLst>
              <a:ext uri="{FF2B5EF4-FFF2-40B4-BE49-F238E27FC236}">
                <a16:creationId xmlns:a16="http://schemas.microsoft.com/office/drawing/2014/main" id="{1F30DF76-43E6-45B2-8884-82E75D53A382}"/>
              </a:ext>
            </a:extLst>
          </p:cNvPr>
          <p:cNvSpPr txBox="1">
            <a:spLocks/>
          </p:cNvSpPr>
          <p:nvPr/>
        </p:nvSpPr>
        <p:spPr>
          <a:xfrm>
            <a:off x="-5" y="-56452"/>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dirty="0">
                <a:latin typeface="Arial Nova" panose="020B0504020202020204" pitchFamily="34" charset="0"/>
              </a:rPr>
            </a:br>
            <a:r>
              <a:rPr lang="en-US" sz="3000" dirty="0">
                <a:latin typeface="+mn-lt"/>
              </a:rPr>
              <a:t>Technology and the Contemporary Environment</a:t>
            </a:r>
            <a:br>
              <a:rPr lang="en-CA" sz="3600" dirty="0"/>
            </a:br>
            <a:endParaRPr lang="en-CA" sz="3600" b="0" dirty="0"/>
          </a:p>
        </p:txBody>
      </p:sp>
      <p:pic>
        <p:nvPicPr>
          <p:cNvPr id="2" name="Picture 1">
            <a:extLst>
              <a:ext uri="{FF2B5EF4-FFF2-40B4-BE49-F238E27FC236}">
                <a16:creationId xmlns:a16="http://schemas.microsoft.com/office/drawing/2014/main" id="{94006355-B6BC-4DAF-8A14-C4461D7E363B}"/>
              </a:ext>
            </a:extLst>
          </p:cNvPr>
          <p:cNvPicPr>
            <a:picLocks noChangeAspect="1"/>
          </p:cNvPicPr>
          <p:nvPr/>
        </p:nvPicPr>
        <p:blipFill>
          <a:blip r:embed="rId3"/>
          <a:stretch>
            <a:fillRect/>
          </a:stretch>
        </p:blipFill>
        <p:spPr>
          <a:xfrm>
            <a:off x="990599" y="1779393"/>
            <a:ext cx="7356959" cy="4221352"/>
          </a:xfrm>
          <a:prstGeom prst="rect">
            <a:avLst/>
          </a:prstGeom>
        </p:spPr>
      </p:pic>
    </p:spTree>
    <p:extLst>
      <p:ext uri="{BB962C8B-B14F-4D97-AF65-F5344CB8AC3E}">
        <p14:creationId xmlns:p14="http://schemas.microsoft.com/office/powerpoint/2010/main" val="1535824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3000" kern="0" dirty="0">
                <a:solidFill>
                  <a:srgbClr val="274E13"/>
                </a:solidFill>
                <a:latin typeface="+mn-lt"/>
              </a:rPr>
              <a:t>Technology and the Contemporary Environment</a:t>
            </a:r>
            <a:endParaRPr lang="en-CA" sz="3000" kern="0" dirty="0">
              <a:solidFill>
                <a:srgbClr val="274E13"/>
              </a:solidFill>
              <a:latin typeface="+mn-lt"/>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uClr>
                <a:srgbClr val="000000"/>
              </a:buClr>
            </a:pPr>
            <a:r>
              <a:rPr lang="en-US" sz="2000" b="0" kern="0" dirty="0">
                <a:solidFill>
                  <a:srgbClr val="F8FFDC">
                    <a:lumMod val="25000"/>
                  </a:srgbClr>
                </a:solidFill>
                <a:latin typeface="Arial" panose="020B0604020202020204" pitchFamily="34" charset="0"/>
                <a:cs typeface="Arial" panose="020B0604020202020204" pitchFamily="34" charset="0"/>
                <a:sym typeface="Arial"/>
              </a:rPr>
              <a:t>How San Francisco Is Becoming A Zero Waste City</a:t>
            </a:r>
          </a:p>
          <a:p>
            <a:pPr algn="ctr">
              <a:buClr>
                <a:srgbClr val="000000"/>
              </a:buClr>
            </a:pPr>
            <a:r>
              <a:rPr lang="en-CA" sz="2000" b="0" kern="0" dirty="0">
                <a:solidFill>
                  <a:srgbClr val="F8FFDC">
                    <a:lumMod val="25000"/>
                  </a:srgbClr>
                </a:solidFill>
                <a:latin typeface="Arial" panose="020B0604020202020204" pitchFamily="34" charset="0"/>
                <a:cs typeface="Arial" panose="020B0604020202020204" pitchFamily="34" charset="0"/>
                <a:sym typeface="Arial"/>
              </a:rPr>
              <a:t>https://www.youtube.com/watch?v=Cg3OA1s8-SI</a:t>
            </a:r>
          </a:p>
        </p:txBody>
      </p:sp>
      <p:pic>
        <p:nvPicPr>
          <p:cNvPr id="3" name="Picture 2">
            <a:extLst>
              <a:ext uri="{FF2B5EF4-FFF2-40B4-BE49-F238E27FC236}">
                <a16:creationId xmlns:a16="http://schemas.microsoft.com/office/drawing/2014/main" id="{9DC8ADFA-4486-4CB2-BBC0-A04A6A4FA1A0}"/>
              </a:ext>
            </a:extLst>
          </p:cNvPr>
          <p:cNvPicPr>
            <a:picLocks noChangeAspect="1"/>
          </p:cNvPicPr>
          <p:nvPr/>
        </p:nvPicPr>
        <p:blipFill>
          <a:blip r:embed="rId3"/>
          <a:stretch>
            <a:fillRect/>
          </a:stretch>
        </p:blipFill>
        <p:spPr>
          <a:xfrm>
            <a:off x="12692" y="1001176"/>
            <a:ext cx="9131308" cy="4888811"/>
          </a:xfrm>
          <a:prstGeom prst="rect">
            <a:avLst/>
          </a:prstGeom>
        </p:spPr>
      </p:pic>
      <p:sp>
        <p:nvSpPr>
          <p:cNvPr id="8" name="Google Shape;171;p26">
            <a:extLst>
              <a:ext uri="{FF2B5EF4-FFF2-40B4-BE49-F238E27FC236}">
                <a16:creationId xmlns:a16="http://schemas.microsoft.com/office/drawing/2014/main" id="{CAB9156E-C962-4CBB-AECB-E37F5347A854}"/>
              </a:ext>
            </a:extLst>
          </p:cNvPr>
          <p:cNvSpPr txBox="1">
            <a:spLocks/>
          </p:cNvSpPr>
          <p:nvPr/>
        </p:nvSpPr>
        <p:spPr>
          <a:xfrm>
            <a:off x="0" y="2789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Methods of Waste Disposal</a:t>
            </a:r>
          </a:p>
        </p:txBody>
      </p:sp>
    </p:spTree>
    <p:extLst>
      <p:ext uri="{BB962C8B-B14F-4D97-AF65-F5344CB8AC3E}">
        <p14:creationId xmlns:p14="http://schemas.microsoft.com/office/powerpoint/2010/main" val="1076421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b="0" kern="0" dirty="0">
                <a:solidFill>
                  <a:srgbClr val="274E13"/>
                </a:solidFill>
                <a:latin typeface="+mn-lt"/>
              </a:rPr>
              <a:t>Waste Management: Methods of Waste Disposal</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76200" y="1835840"/>
            <a:ext cx="9144000" cy="443198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Non-biodegradable and toxic wastes like radioactive remnants can potentially cause irreparable damage to the environment and human health if not strategically disposed of. Waste disposal has been a matter of concern, the main problem growth in population and industrialization. Here are </a:t>
            </a:r>
            <a:r>
              <a:rPr kumimoji="0" lang="en-US" sz="24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four</a:t>
            </a:r>
            <a:r>
              <a:rPr kumimoji="0" lang="en-US" sz="24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 methods of waste disposal.</a:t>
            </a:r>
            <a:endParaRPr lang="en-US" sz="2400" spc="150" dirty="0">
              <a:solidFill>
                <a:schemeClr val="accent1">
                  <a:lumMod val="25000"/>
                </a:schemeClr>
              </a:solidFill>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pc="150" dirty="0">
              <a:solidFill>
                <a:schemeClr val="accent1">
                  <a:lumMod val="25000"/>
                </a:schemeClr>
              </a:solidFill>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Landfills: </a:t>
            </a:r>
            <a:r>
              <a:rPr kumimoji="0" lang="en-US" sz="24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Throwing daily waste/garbage in the landfills is the most popularly used method of waste disposal used today. This process of waste disposal focuses attention on burying the waste in the land.</a:t>
            </a:r>
          </a:p>
        </p:txBody>
      </p:sp>
    </p:spTree>
    <p:extLst>
      <p:ext uri="{BB962C8B-B14F-4D97-AF65-F5344CB8AC3E}">
        <p14:creationId xmlns:p14="http://schemas.microsoft.com/office/powerpoint/2010/main" val="896319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b="0" kern="0" dirty="0">
                <a:solidFill>
                  <a:srgbClr val="274E13"/>
                </a:solidFill>
                <a:latin typeface="+mn-lt"/>
              </a:rPr>
              <a:t>Waste Management: Methods of Waste Disposal</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17106" y="1835840"/>
            <a:ext cx="9144000" cy="467820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110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1"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rPr>
              <a:t>Recycling: </a:t>
            </a:r>
            <a:r>
              <a:rPr kumimoji="0" lang="en-US" sz="240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rPr>
              <a:t>Recycling is the process of converting waste products into new products to prevent energy usage and consumption of fresh raw materials. Recycling is to reduce energy usage, reduce the volume of landfills, reduce air and water pollution, reduce greenhouse gas emissions, and preserve natural resources for future use.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pc="150" dirty="0">
              <a:solidFill>
                <a:schemeClr val="accent1">
                  <a:lumMod val="25000"/>
                </a:schemeClr>
              </a:solidFill>
              <a:latin typeface="Arial Nova" panose="020B05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rPr>
              <a:t>Composting: </a:t>
            </a:r>
            <a:r>
              <a:rPr kumimoji="0" lang="en-US" sz="240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rPr>
              <a:t>This is an easy and natural bio-degradation process that takes organic wastes i.e. remains of plants and garden and kitchen waste and turns into nutrient-rich food for your plants.</a:t>
            </a:r>
          </a:p>
        </p:txBody>
      </p:sp>
    </p:spTree>
    <p:extLst>
      <p:ext uri="{BB962C8B-B14F-4D97-AF65-F5344CB8AC3E}">
        <p14:creationId xmlns:p14="http://schemas.microsoft.com/office/powerpoint/2010/main" val="1290090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b="0" kern="0" dirty="0">
                <a:solidFill>
                  <a:srgbClr val="274E13"/>
                </a:solidFill>
                <a:latin typeface="+mn-lt"/>
              </a:rPr>
              <a:t>Waste Management: Methods of Waste Disposal</a:t>
            </a:r>
            <a:br>
              <a:rPr lang="en-CA" sz="3200" kern="0" dirty="0">
                <a:solidFill>
                  <a:srgbClr val="274E13"/>
                </a:solidFill>
                <a:latin typeface="+mn-lt"/>
              </a:rPr>
            </a:br>
            <a:endParaRPr lang="en-CA" sz="32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21771" y="1922073"/>
            <a:ext cx="4419600" cy="3724096"/>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110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5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Incineration: </a:t>
            </a:r>
            <a:r>
              <a:rPr lang="en-US" sz="2500" spc="150" dirty="0">
                <a:solidFill>
                  <a:schemeClr val="accent1">
                    <a:lumMod val="25000"/>
                  </a:schemeClr>
                </a:solidFill>
                <a:cs typeface="Arial" panose="020B0604020202020204" pitchFamily="34" charset="0"/>
              </a:rPr>
              <a:t>It involves the combustion of waste materials. With this method, the waste material is heated to very high temperatures and is converted into materials such as heat, gas, steam, and ash.</a:t>
            </a:r>
          </a:p>
        </p:txBody>
      </p:sp>
      <p:pic>
        <p:nvPicPr>
          <p:cNvPr id="2" name="Picture 1">
            <a:extLst>
              <a:ext uri="{FF2B5EF4-FFF2-40B4-BE49-F238E27FC236}">
                <a16:creationId xmlns:a16="http://schemas.microsoft.com/office/drawing/2014/main" id="{EEC493E0-23E6-42B7-8E53-7AD0DA1D16B7}"/>
              </a:ext>
            </a:extLst>
          </p:cNvPr>
          <p:cNvPicPr>
            <a:picLocks noChangeAspect="1"/>
          </p:cNvPicPr>
          <p:nvPr/>
        </p:nvPicPr>
        <p:blipFill>
          <a:blip r:embed="rId3"/>
          <a:stretch>
            <a:fillRect/>
          </a:stretch>
        </p:blipFill>
        <p:spPr>
          <a:xfrm>
            <a:off x="4441371" y="2376968"/>
            <a:ext cx="4588982" cy="3035959"/>
          </a:xfrm>
          <a:prstGeom prst="rect">
            <a:avLst/>
          </a:prstGeom>
        </p:spPr>
      </p:pic>
    </p:spTree>
    <p:extLst>
      <p:ext uri="{BB962C8B-B14F-4D97-AF65-F5344CB8AC3E}">
        <p14:creationId xmlns:p14="http://schemas.microsoft.com/office/powerpoint/2010/main" val="378648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1010930" y="959992"/>
            <a:ext cx="7339853"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Welcome and Introduction</a:t>
            </a:r>
            <a:br>
              <a:rPr lang="en-CA" sz="3600" kern="0" dirty="0">
                <a:solidFill>
                  <a:srgbClr val="274E13"/>
                </a:solidFill>
              </a:rPr>
            </a:br>
            <a:endParaRPr lang="en-CA" sz="3600" b="0" kern="0" dirty="0">
              <a:solidFill>
                <a:srgbClr val="274E13"/>
              </a:solidFill>
            </a:endParaRPr>
          </a:p>
        </p:txBody>
      </p:sp>
      <p:sp>
        <p:nvSpPr>
          <p:cNvPr id="5" name="TextBox 4">
            <a:extLst>
              <a:ext uri="{FF2B5EF4-FFF2-40B4-BE49-F238E27FC236}">
                <a16:creationId xmlns:a16="http://schemas.microsoft.com/office/drawing/2014/main" id="{9A488C29-676F-42BD-8052-DD5AACA729FA}"/>
              </a:ext>
            </a:extLst>
          </p:cNvPr>
          <p:cNvSpPr txBox="1"/>
          <p:nvPr/>
        </p:nvSpPr>
        <p:spPr>
          <a:xfrm>
            <a:off x="993824" y="2614028"/>
            <a:ext cx="7306665" cy="2477601"/>
          </a:xfrm>
          <a:prstGeom prst="rect">
            <a:avLst/>
          </a:prstGeom>
          <a:noFill/>
        </p:spPr>
        <p:txBody>
          <a:bodyPr wrap="square">
            <a:spAutoFit/>
          </a:bodyPr>
          <a:lstStyle/>
          <a:p>
            <a:pPr>
              <a:buClr>
                <a:srgbClr val="000000"/>
              </a:buClr>
            </a:pPr>
            <a:r>
              <a:rPr lang="en-US" sz="1100" kern="0" dirty="0">
                <a:solidFill>
                  <a:srgbClr val="3DC2C9">
                    <a:lumMod val="75000"/>
                  </a:srgbClr>
                </a:solidFill>
                <a:latin typeface="Arial Nova" panose="020B0504020202020204" pitchFamily="34" charset="0"/>
                <a:cs typeface="Arial"/>
                <a:sym typeface="Arial"/>
              </a:rPr>
              <a:t>	</a:t>
            </a:r>
            <a:endParaRPr lang="en-US" sz="2800" kern="0" dirty="0">
              <a:solidFill>
                <a:srgbClr val="3DC2C9">
                  <a:lumMod val="75000"/>
                </a:srgbClr>
              </a:solidFill>
              <a:latin typeface="Arial Nova" panose="020B0504020202020204" pitchFamily="34" charset="0"/>
              <a:cs typeface="Arial"/>
              <a:sym typeface="Arial"/>
            </a:endParaRPr>
          </a:p>
          <a:p>
            <a:pPr>
              <a:buClr>
                <a:srgbClr val="000000"/>
              </a:buClr>
            </a:pPr>
            <a:r>
              <a:rPr lang="en-US" sz="2400" kern="0" dirty="0">
                <a:solidFill>
                  <a:srgbClr val="274E13"/>
                </a:solidFill>
                <a:cs typeface="Arial"/>
                <a:sym typeface="Raleway"/>
              </a:rPr>
              <a:t>Mondays  :  9:00am – 11:00am  </a:t>
            </a:r>
          </a:p>
          <a:p>
            <a:pPr>
              <a:buClr>
                <a:srgbClr val="000000"/>
              </a:buClr>
            </a:pPr>
            <a:r>
              <a:rPr lang="en-US" sz="2400" kern="0" dirty="0">
                <a:solidFill>
                  <a:srgbClr val="274E13"/>
                </a:solidFill>
                <a:cs typeface="Arial"/>
                <a:sym typeface="Raleway"/>
              </a:rPr>
              <a:t>Office       :  JOR 607</a:t>
            </a:r>
          </a:p>
          <a:p>
            <a:pPr>
              <a:buClr>
                <a:srgbClr val="000000"/>
              </a:buClr>
            </a:pPr>
            <a:r>
              <a:rPr lang="en-US" sz="2400" kern="0" dirty="0">
                <a:solidFill>
                  <a:srgbClr val="274E13"/>
                </a:solidFill>
                <a:cs typeface="Arial"/>
                <a:sym typeface="Raleway"/>
              </a:rPr>
              <a:t>Where      :  Departure of Geography and</a:t>
            </a:r>
          </a:p>
          <a:p>
            <a:pPr>
              <a:buClr>
                <a:srgbClr val="000000"/>
              </a:buClr>
            </a:pPr>
            <a:r>
              <a:rPr lang="en-US" sz="2400" kern="0" dirty="0">
                <a:solidFill>
                  <a:srgbClr val="274E13"/>
                </a:solidFill>
                <a:cs typeface="Arial"/>
                <a:sym typeface="Raleway"/>
              </a:rPr>
              <a:t>                    Environmental Studies, Faculty of Arts</a:t>
            </a:r>
          </a:p>
          <a:p>
            <a:pPr>
              <a:buClr>
                <a:srgbClr val="000000"/>
              </a:buClr>
            </a:pPr>
            <a:r>
              <a:rPr lang="en-US" sz="2400" kern="0" dirty="0">
                <a:solidFill>
                  <a:srgbClr val="274E13"/>
                </a:solidFill>
                <a:cs typeface="Arial"/>
                <a:sym typeface="Raleway"/>
              </a:rPr>
              <a:t>Place	     :   Jorgensen Building </a:t>
            </a:r>
          </a:p>
          <a:p>
            <a:pPr>
              <a:buClr>
                <a:srgbClr val="000000"/>
              </a:buClr>
            </a:pPr>
            <a:r>
              <a:rPr lang="en-US" sz="2400" kern="0" dirty="0">
                <a:solidFill>
                  <a:srgbClr val="274E13"/>
                </a:solidFill>
                <a:cs typeface="Arial"/>
                <a:sym typeface="Raleway"/>
              </a:rPr>
              <a:t>                     (Victoria St. &amp; Gerrard St. East)</a:t>
            </a:r>
          </a:p>
        </p:txBody>
      </p:sp>
      <p:sp>
        <p:nvSpPr>
          <p:cNvPr id="6" name="Google Shape;204;p29">
            <a:extLst>
              <a:ext uri="{FF2B5EF4-FFF2-40B4-BE49-F238E27FC236}">
                <a16:creationId xmlns:a16="http://schemas.microsoft.com/office/drawing/2014/main" id="{122DAAF1-2F47-4559-8F48-E6AA78801444}"/>
              </a:ext>
            </a:extLst>
          </p:cNvPr>
          <p:cNvSpPr txBox="1">
            <a:spLocks/>
          </p:cNvSpPr>
          <p:nvPr/>
        </p:nvSpPr>
        <p:spPr>
          <a:xfrm>
            <a:off x="993824" y="1938581"/>
            <a:ext cx="7356959" cy="572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2400" b="0" kern="0" dirty="0">
                <a:solidFill>
                  <a:srgbClr val="274E13"/>
                </a:solidFill>
                <a:latin typeface="+mn-lt"/>
              </a:rPr>
              <a:t>OFFICE HOURS |  </a:t>
            </a:r>
            <a:r>
              <a:rPr lang="en-US" sz="2400" b="0" kern="0" dirty="0">
                <a:solidFill>
                  <a:srgbClr val="274E13"/>
                </a:solidFill>
                <a:latin typeface="+mn-lt"/>
              </a:rPr>
              <a:t>BY APPOINTMENT</a:t>
            </a:r>
          </a:p>
          <a:p>
            <a:pPr algn="ctr"/>
            <a:endParaRPr lang="en-CA" sz="2400" b="0" kern="0" dirty="0">
              <a:solidFill>
                <a:srgbClr val="274E13"/>
              </a:solidFill>
            </a:endParaRPr>
          </a:p>
        </p:txBody>
      </p:sp>
      <p:sp>
        <p:nvSpPr>
          <p:cNvPr id="7" name="Google Shape;171;p26">
            <a:extLst>
              <a:ext uri="{FF2B5EF4-FFF2-40B4-BE49-F238E27FC236}">
                <a16:creationId xmlns:a16="http://schemas.microsoft.com/office/drawing/2014/main" id="{D4589AA7-4559-46DF-89FB-DE1DB339B77E}"/>
              </a:ext>
            </a:extLst>
          </p:cNvPr>
          <p:cNvSpPr txBox="1">
            <a:spLocks/>
          </p:cNvSpPr>
          <p:nvPr/>
        </p:nvSpPr>
        <p:spPr>
          <a:xfrm>
            <a:off x="0" y="-1093"/>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3000" kern="0" dirty="0">
                <a:solidFill>
                  <a:srgbClr val="274E13"/>
                </a:solidFill>
                <a:latin typeface="+mn-lt"/>
              </a:rPr>
              <a:t>Technology and the Contemporary Environment</a:t>
            </a:r>
            <a:endParaRPr lang="en-CA" sz="3000" kern="0" dirty="0">
              <a:solidFill>
                <a:srgbClr val="274E13"/>
              </a:solidFill>
              <a:latin typeface="+mn-lt"/>
            </a:endParaRPr>
          </a:p>
        </p:txBody>
      </p:sp>
      <p:sp>
        <p:nvSpPr>
          <p:cNvPr id="9" name="Google Shape;171;p26">
            <a:extLst>
              <a:ext uri="{FF2B5EF4-FFF2-40B4-BE49-F238E27FC236}">
                <a16:creationId xmlns:a16="http://schemas.microsoft.com/office/drawing/2014/main" id="{A1898E5A-4A2F-429D-9D8B-F899F5DC1B35}"/>
              </a:ext>
            </a:extLst>
          </p:cNvPr>
          <p:cNvSpPr txBox="1">
            <a:spLocks/>
          </p:cNvSpPr>
          <p:nvPr/>
        </p:nvSpPr>
        <p:spPr>
          <a:xfrm>
            <a:off x="0" y="5904099"/>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767105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85725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200" kern="0" dirty="0">
                <a:solidFill>
                  <a:srgbClr val="274E13"/>
                </a:solidFill>
                <a:latin typeface="Arial Nova" panose="020B0504020202020204" pitchFamily="34" charset="0"/>
              </a:rPr>
              <a:t>Technology and Contemporary Society</a:t>
            </a:r>
            <a:br>
              <a:rPr lang="en-CA" sz="3600" kern="0" dirty="0">
                <a:solidFill>
                  <a:srgbClr val="274E13"/>
                </a:solidFill>
              </a:rPr>
            </a:br>
            <a:endParaRPr lang="en-CA" sz="3600" b="0" kern="0" dirty="0">
              <a:solidFill>
                <a:srgbClr val="274E13"/>
              </a:solidFill>
            </a:endParaRPr>
          </a:p>
        </p:txBody>
      </p:sp>
      <p:pic>
        <p:nvPicPr>
          <p:cNvPr id="12" name="Picture 11">
            <a:extLst>
              <a:ext uri="{FF2B5EF4-FFF2-40B4-BE49-F238E27FC236}">
                <a16:creationId xmlns:a16="http://schemas.microsoft.com/office/drawing/2014/main" id="{EC04D136-02D0-456A-A944-BF01E01DD00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tretch>
            <a:fillRect/>
          </a:stretch>
        </p:blipFill>
        <p:spPr>
          <a:xfrm>
            <a:off x="1680" y="1835840"/>
            <a:ext cx="9142321" cy="4164911"/>
          </a:xfrm>
          <a:prstGeom prst="rect">
            <a:avLst/>
          </a:prstGeom>
        </p:spPr>
      </p:pic>
      <p:pic>
        <p:nvPicPr>
          <p:cNvPr id="3" name="Picture 2">
            <a:extLst>
              <a:ext uri="{FF2B5EF4-FFF2-40B4-BE49-F238E27FC236}">
                <a16:creationId xmlns:a16="http://schemas.microsoft.com/office/drawing/2014/main" id="{BFDD78D1-63AF-47B3-AF42-E59C5FE6C04B}"/>
              </a:ext>
            </a:extLst>
          </p:cNvPr>
          <p:cNvPicPr>
            <a:picLocks noChangeAspect="1"/>
          </p:cNvPicPr>
          <p:nvPr/>
        </p:nvPicPr>
        <p:blipFill>
          <a:blip r:embed="rId6"/>
          <a:stretch>
            <a:fillRect/>
          </a:stretch>
        </p:blipFill>
        <p:spPr>
          <a:xfrm>
            <a:off x="2916304" y="679843"/>
            <a:ext cx="6369835" cy="5486920"/>
          </a:xfrm>
          <a:prstGeom prst="rect">
            <a:avLst/>
          </a:prstGeom>
        </p:spPr>
      </p:pic>
      <p:pic>
        <p:nvPicPr>
          <p:cNvPr id="4" name="Picture 3">
            <a:extLst>
              <a:ext uri="{FF2B5EF4-FFF2-40B4-BE49-F238E27FC236}">
                <a16:creationId xmlns:a16="http://schemas.microsoft.com/office/drawing/2014/main" id="{C328AF70-1269-4A17-84F9-5F0D75EF5F8B}"/>
              </a:ext>
            </a:extLst>
          </p:cNvPr>
          <p:cNvPicPr>
            <a:picLocks noChangeAspect="1"/>
          </p:cNvPicPr>
          <p:nvPr/>
        </p:nvPicPr>
        <p:blipFill>
          <a:blip r:embed="rId6"/>
          <a:stretch>
            <a:fillRect/>
          </a:stretch>
        </p:blipFill>
        <p:spPr>
          <a:xfrm>
            <a:off x="-171135" y="679844"/>
            <a:ext cx="8443265" cy="5486919"/>
          </a:xfrm>
          <a:prstGeom prst="rect">
            <a:avLst/>
          </a:prstGeom>
        </p:spPr>
      </p:pic>
      <p:sp>
        <p:nvSpPr>
          <p:cNvPr id="8" name="Google Shape;171;p26">
            <a:extLst>
              <a:ext uri="{FF2B5EF4-FFF2-40B4-BE49-F238E27FC236}">
                <a16:creationId xmlns:a16="http://schemas.microsoft.com/office/drawing/2014/main" id="{AF84E323-8EC6-4F00-8A10-53AD91307575}"/>
              </a:ext>
            </a:extLst>
          </p:cNvPr>
          <p:cNvSpPr txBox="1">
            <a:spLocks/>
          </p:cNvSpPr>
          <p:nvPr/>
        </p:nvSpPr>
        <p:spPr>
          <a:xfrm>
            <a:off x="-9331"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10EABE24-23FB-475F-BC2C-5D7A1F86FC58}"/>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0" name="Google Shape;171;p26">
            <a:extLst>
              <a:ext uri="{FF2B5EF4-FFF2-40B4-BE49-F238E27FC236}">
                <a16:creationId xmlns:a16="http://schemas.microsoft.com/office/drawing/2014/main" id="{A07A4747-591C-472A-9DE1-023DAD5481B7}"/>
              </a:ext>
            </a:extLst>
          </p:cNvPr>
          <p:cNvSpPr txBox="1">
            <a:spLocks/>
          </p:cNvSpPr>
          <p:nvPr/>
        </p:nvSpPr>
        <p:spPr>
          <a:xfrm>
            <a:off x="0" y="2789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2800" kern="0" dirty="0">
                <a:solidFill>
                  <a:srgbClr val="274E13"/>
                </a:solidFill>
                <a:latin typeface="+mn-lt"/>
              </a:rPr>
              <a:t>Methods of Waste Disposal</a:t>
            </a:r>
            <a:endParaRPr lang="en-CA" sz="2800" b="0" kern="0" dirty="0">
              <a:solidFill>
                <a:srgbClr val="274E13"/>
              </a:solidFill>
              <a:latin typeface="+mn-lt"/>
            </a:endParaRPr>
          </a:p>
        </p:txBody>
      </p:sp>
    </p:spTree>
    <p:extLst>
      <p:ext uri="{BB962C8B-B14F-4D97-AF65-F5344CB8AC3E}">
        <p14:creationId xmlns:p14="http://schemas.microsoft.com/office/powerpoint/2010/main" val="912298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10886" y="1983284"/>
            <a:ext cx="9144000" cy="4870051"/>
          </a:xfrm>
          <a:prstGeom prst="rect">
            <a:avLst/>
          </a:prstGeom>
          <a:noFill/>
        </p:spPr>
        <p:txBody>
          <a:bodyPr wrap="square">
            <a:spAutoFit/>
          </a:bodyPr>
          <a:lstStyle/>
          <a:p>
            <a:pPr marL="0" marR="0" lvl="0" indent="0" algn="l" defTabSz="914400" rtl="0" eaLnBrk="1" fontAlgn="base" latinLnBrk="0" hangingPunct="1">
              <a:lnSpc>
                <a:spcPts val="2525"/>
              </a:lnSpc>
              <a:spcBef>
                <a:spcPct val="40000"/>
              </a:spcBef>
              <a:spcAft>
                <a:spcPct val="0"/>
              </a:spcAft>
              <a:buClr>
                <a:srgbClr val="006600"/>
              </a:buClr>
              <a:buSzTx/>
              <a:buFontTx/>
              <a:buNone/>
              <a:tabLst/>
              <a:defRPr/>
            </a:pPr>
            <a:r>
              <a:rPr kumimoji="0" lang="en-US" altLang="en-US" sz="2800" b="1" i="0" u="none" strike="noStrike" kern="0" cap="none" spc="0" normalizeH="0" baseline="0" noProof="0" dirty="0">
                <a:ln>
                  <a:noFill/>
                </a:ln>
                <a:solidFill>
                  <a:schemeClr val="accent1">
                    <a:lumMod val="25000"/>
                  </a:schemeClr>
                </a:solidFill>
                <a:effectLst/>
                <a:uLnTx/>
                <a:uFillTx/>
                <a:latin typeface="Arial Nova" panose="020B0504020202020204" pitchFamily="34" charset="0"/>
                <a:ea typeface="MS PGothic" panose="020B0600070205080204" pitchFamily="34" charset="-128"/>
                <a:cs typeface="+mn-cs"/>
              </a:rPr>
              <a:t>Open dumping has given way to improved disposal methods </a:t>
            </a:r>
            <a:endParaRPr kumimoji="0" lang="en-US" altLang="en-US" sz="900" i="0" u="none" strike="noStrike" kern="0" cap="none" spc="0" normalizeH="0" baseline="0" noProof="0" dirty="0">
              <a:ln>
                <a:noFill/>
              </a:ln>
              <a:solidFill>
                <a:schemeClr val="accent1">
                  <a:lumMod val="25000"/>
                </a:schemeClr>
              </a:solidFill>
              <a:effectLst/>
              <a:uLnTx/>
              <a:uFillTx/>
              <a:latin typeface="Arial Nova" panose="020B0504020202020204" pitchFamily="34" charset="0"/>
              <a:ea typeface="MS PGothic" panose="020B0600070205080204" pitchFamily="34" charset="-128"/>
              <a:cs typeface="+mn-cs"/>
            </a:endParaRPr>
          </a:p>
          <a:p>
            <a:pPr marL="457200" marR="0" lvl="0" indent="-457200" algn="l" defTabSz="914400" rtl="0" eaLnBrk="1" fontAlgn="base" latinLnBrk="0" hangingPunct="1">
              <a:spcBef>
                <a:spcPct val="4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Historically people dumped their garbage wherever it suited them</a:t>
            </a:r>
          </a:p>
          <a:p>
            <a:pPr marL="457200" marR="0" lvl="0" indent="-457200" algn="l" defTabSz="914400" rtl="0" eaLnBrk="1" fontAlgn="base" latinLnBrk="0" hangingPunct="1">
              <a:spcBef>
                <a:spcPct val="4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Most industrialized nations now bury waste in lined and covered </a:t>
            </a:r>
            <a:r>
              <a:rPr kumimoji="0" lang="en-US" sz="2400" b="1"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landfills</a:t>
            </a:r>
            <a:r>
              <a:rPr kumimoji="0" 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 or burn it in </a:t>
            </a:r>
            <a:r>
              <a:rPr kumimoji="0" lang="en-US" sz="2400" b="1"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incineration facilities.</a:t>
            </a:r>
          </a:p>
          <a:p>
            <a:pPr marL="457200" marR="0" lvl="0" indent="-457200" algn="l" defTabSz="914400" rtl="0" eaLnBrk="1" fontAlgn="base" latinLnBrk="0" hangingPunct="1">
              <a:spcBef>
                <a:spcPct val="4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Diversion rates are increasing in Canada.  In 2018, residential sources were responsible </a:t>
            </a:r>
            <a:r>
              <a:rPr kumimoji="0" lang="en-US" sz="2400" b="1"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for 53% of diverted solid waste </a:t>
            </a:r>
            <a:r>
              <a:rPr kumimoji="0" 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and </a:t>
            </a:r>
            <a:r>
              <a:rPr kumimoji="0" lang="en-US" sz="2400" b="1"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42% of disposed solid waste</a:t>
            </a:r>
            <a:r>
              <a:rPr kumimoji="0" 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 From 2002 to 2018, the amount of solid waste diverted from residential sources increased by 74% (or 2.1 million tonnes), while the amount of waste disposed increased by 28% (or 2.4 million tonnes).</a:t>
            </a:r>
          </a:p>
        </p:txBody>
      </p:sp>
    </p:spTree>
    <p:extLst>
      <p:ext uri="{BB962C8B-B14F-4D97-AF65-F5344CB8AC3E}">
        <p14:creationId xmlns:p14="http://schemas.microsoft.com/office/powerpoint/2010/main" val="307659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1680" y="978588"/>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b="0" kern="0" dirty="0">
                <a:solidFill>
                  <a:srgbClr val="274E13"/>
                </a:solidFill>
                <a:latin typeface="+mn-lt"/>
              </a:rPr>
              <a:t>Waste Management</a:t>
            </a:r>
            <a:br>
              <a:rPr lang="en-CA" sz="3000" b="0" kern="0" dirty="0">
                <a:solidFill>
                  <a:srgbClr val="274E13"/>
                </a:solidFill>
                <a:latin typeface="+mn-lt"/>
              </a:rPr>
            </a:br>
            <a:endParaRPr lang="en-CA" sz="3000" b="0" kern="0" dirty="0">
              <a:solidFill>
                <a:srgbClr val="274E13"/>
              </a:solidFill>
              <a:latin typeface="+mn-lt"/>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228599" y="1859166"/>
            <a:ext cx="4800601" cy="4024692"/>
          </a:xfrm>
          <a:prstGeom prst="rect">
            <a:avLst/>
          </a:prstGeom>
          <a:noFill/>
        </p:spPr>
        <p:txBody>
          <a:bodyPr wrap="square">
            <a:spAutoFit/>
          </a:bodyPr>
          <a:lstStyle/>
          <a:p>
            <a:pPr marL="0" marR="0" lvl="0" indent="0" algn="l" defTabSz="914400" rtl="0" eaLnBrk="1" fontAlgn="base" latinLnBrk="0" hangingPunct="1">
              <a:spcAft>
                <a:spcPct val="0"/>
              </a:spcAft>
              <a:buClr>
                <a:srgbClr val="006600"/>
              </a:buClr>
              <a:buSzTx/>
              <a:buFontTx/>
              <a:buNone/>
              <a:tabLst/>
              <a:defRPr/>
            </a:pPr>
            <a:r>
              <a:rPr kumimoji="0" lang="en-US" altLang="en-US" sz="2500" b="1" i="0" u="none" strike="noStrike" kern="0" cap="none" spc="0" normalizeH="0" baseline="0" noProof="0" dirty="0">
                <a:ln>
                  <a:noFill/>
                </a:ln>
                <a:solidFill>
                  <a:schemeClr val="accent1">
                    <a:lumMod val="25000"/>
                  </a:schemeClr>
                </a:solidFill>
                <a:effectLst/>
                <a:uLnTx/>
                <a:uFillTx/>
                <a:latin typeface="Arial Nova" panose="020B0504020202020204" pitchFamily="34" charset="0"/>
                <a:ea typeface="MS PGothic" panose="020B0600070205080204" pitchFamily="34" charset="-128"/>
                <a:cs typeface="+mn-cs"/>
              </a:rPr>
              <a:t>Sanitary landfills are engineered to minimize leakage of contaminants</a:t>
            </a:r>
          </a:p>
          <a:p>
            <a:pPr marL="0" marR="0" lvl="0" indent="0" algn="l" defTabSz="914400" rtl="0" eaLnBrk="1" fontAlgn="base" latinLnBrk="0" hangingPunct="1">
              <a:spcBef>
                <a:spcPct val="40000"/>
              </a:spcBef>
              <a:spcAft>
                <a:spcPct val="0"/>
              </a:spcAft>
              <a:buClr>
                <a:srgbClr val="006600"/>
              </a:buClr>
              <a:buSzTx/>
              <a:buFontTx/>
              <a:buNone/>
              <a:tabLst/>
              <a:defRPr/>
            </a:pPr>
            <a:endParaRPr kumimoji="0" lang="en-US" altLang="en-US" sz="1050" i="0" u="none" strike="noStrike" kern="0" cap="none" spc="0" normalizeH="0" baseline="0" noProof="0" dirty="0">
              <a:ln>
                <a:noFill/>
              </a:ln>
              <a:solidFill>
                <a:schemeClr val="accent1">
                  <a:lumMod val="25000"/>
                </a:schemeClr>
              </a:solidFill>
              <a:effectLst/>
              <a:uLnTx/>
              <a:uFillTx/>
              <a:latin typeface="Arial Nova" panose="020B0504020202020204" pitchFamily="34" charset="0"/>
              <a:ea typeface="MS PGothic" panose="020B0600070205080204" pitchFamily="34" charset="-128"/>
              <a:cs typeface="+mn-cs"/>
            </a:endParaRPr>
          </a:p>
          <a:p>
            <a:pPr marL="0" marR="0" lvl="0" indent="0" algn="l" defTabSz="914400" rtl="0" eaLnBrk="1" fontAlgn="base" latinLnBrk="0" hangingPunct="1">
              <a:lnSpc>
                <a:spcPts val="2525"/>
              </a:lnSpc>
              <a:spcBef>
                <a:spcPct val="40000"/>
              </a:spcBef>
              <a:spcAft>
                <a:spcPct val="0"/>
              </a:spcAft>
              <a:buClr>
                <a:srgbClr val="006600"/>
              </a:buClr>
              <a:buSzTx/>
              <a:buFontTx/>
              <a:buNone/>
              <a:tabLst/>
              <a:defRPr/>
            </a:pPr>
            <a:r>
              <a:rPr kumimoji="0" lang="en-US" altLang="en-US" sz="2500" b="1" i="0" u="none" strike="noStrike" kern="0" cap="none" spc="0" normalizeH="0" baseline="0" noProof="0" dirty="0">
                <a:ln>
                  <a:noFill/>
                </a:ln>
                <a:solidFill>
                  <a:schemeClr val="accent1">
                    <a:lumMod val="25000"/>
                  </a:schemeClr>
                </a:solidFill>
                <a:effectLst/>
                <a:uLnTx/>
                <a:uFillTx/>
                <a:latin typeface="Arial Nova" panose="020B0504020202020204" pitchFamily="34" charset="0"/>
                <a:ea typeface="MS PGothic" panose="020B0600070205080204" pitchFamily="34" charset="-128"/>
                <a:cs typeface="+mn-cs"/>
              </a:rPr>
              <a:t>Sanitary landfills </a:t>
            </a:r>
            <a:r>
              <a:rPr kumimoji="0" lang="en-US" altLang="en-US" sz="2500" b="0" i="0" u="none" strike="noStrike" kern="0" cap="none" spc="0" normalizeH="0" baseline="0" noProof="0" dirty="0">
                <a:ln>
                  <a:noFill/>
                </a:ln>
                <a:solidFill>
                  <a:schemeClr val="accent1">
                    <a:lumMod val="25000"/>
                  </a:schemeClr>
                </a:solidFill>
                <a:effectLst/>
                <a:uLnTx/>
                <a:uFillTx/>
                <a:latin typeface="Arial Nova" panose="020B0504020202020204" pitchFamily="34" charset="0"/>
                <a:ea typeface="MS PGothic" panose="020B0600070205080204" pitchFamily="34" charset="-128"/>
                <a:cs typeface="+mn-cs"/>
              </a:rPr>
              <a:t>are where waste buried in the ground or piled in large, engineered mounds</a:t>
            </a:r>
          </a:p>
          <a:p>
            <a:pPr marL="0" marR="0" lvl="0" indent="0" algn="l" defTabSz="914400" rtl="0" eaLnBrk="1" fontAlgn="base" latinLnBrk="0" hangingPunct="1">
              <a:lnSpc>
                <a:spcPts val="2525"/>
              </a:lnSpc>
              <a:spcBef>
                <a:spcPct val="40000"/>
              </a:spcBef>
              <a:spcAft>
                <a:spcPct val="0"/>
              </a:spcAft>
              <a:buClr>
                <a:srgbClr val="006600"/>
              </a:buClr>
              <a:buSzTx/>
              <a:buFontTx/>
              <a:buNone/>
              <a:tabLst/>
              <a:defRPr/>
            </a:pPr>
            <a:r>
              <a:rPr kumimoji="0" lang="en-US" altLang="en-US" sz="2500" b="1" i="0" u="none" strike="noStrike" kern="0" cap="none" spc="0" normalizeH="0" baseline="0" noProof="0" dirty="0">
                <a:ln>
                  <a:noFill/>
                </a:ln>
                <a:solidFill>
                  <a:schemeClr val="accent1">
                    <a:lumMod val="25000"/>
                  </a:schemeClr>
                </a:solidFill>
                <a:effectLst/>
                <a:uLnTx/>
                <a:uFillTx/>
                <a:latin typeface="Arial Nova" panose="020B0504020202020204" pitchFamily="34" charset="0"/>
                <a:ea typeface="MS PGothic" panose="020B0600070205080204" pitchFamily="34" charset="-128"/>
                <a:cs typeface="+mn-cs"/>
              </a:rPr>
              <a:t>Leachate</a:t>
            </a:r>
            <a:r>
              <a:rPr kumimoji="0" lang="en-US" altLang="en-US" sz="2500" b="0" i="0" u="none" strike="noStrike" kern="0" cap="none" spc="0" normalizeH="0" baseline="0" noProof="0" dirty="0">
                <a:ln>
                  <a:noFill/>
                </a:ln>
                <a:solidFill>
                  <a:schemeClr val="accent1">
                    <a:lumMod val="25000"/>
                  </a:schemeClr>
                </a:solidFill>
                <a:effectLst/>
                <a:uLnTx/>
                <a:uFillTx/>
                <a:latin typeface="Arial Nova" panose="020B0504020202020204" pitchFamily="34" charset="0"/>
                <a:ea typeface="MS PGothic" panose="020B0600070205080204" pitchFamily="34" charset="-128"/>
                <a:cs typeface="+mn-cs"/>
              </a:rPr>
              <a:t> are liquid that results when trash dissolves in water as rainwater percolates downward </a:t>
            </a:r>
          </a:p>
        </p:txBody>
      </p:sp>
      <p:pic>
        <p:nvPicPr>
          <p:cNvPr id="2" name="Picture 1">
            <a:extLst>
              <a:ext uri="{FF2B5EF4-FFF2-40B4-BE49-F238E27FC236}">
                <a16:creationId xmlns:a16="http://schemas.microsoft.com/office/drawing/2014/main" id="{D93F1B1E-9D19-43F8-96E7-9A5D57A0F86B}"/>
              </a:ext>
            </a:extLst>
          </p:cNvPr>
          <p:cNvPicPr>
            <a:picLocks noChangeAspect="1"/>
          </p:cNvPicPr>
          <p:nvPr/>
        </p:nvPicPr>
        <p:blipFill>
          <a:blip r:embed="rId3"/>
          <a:stretch>
            <a:fillRect/>
          </a:stretch>
        </p:blipFill>
        <p:spPr>
          <a:xfrm>
            <a:off x="4927840" y="2166625"/>
            <a:ext cx="4228475" cy="3712786"/>
          </a:xfrm>
          <a:prstGeom prst="rect">
            <a:avLst/>
          </a:prstGeom>
        </p:spPr>
      </p:pic>
    </p:spTree>
    <p:extLst>
      <p:ext uri="{BB962C8B-B14F-4D97-AF65-F5344CB8AC3E}">
        <p14:creationId xmlns:p14="http://schemas.microsoft.com/office/powerpoint/2010/main" val="3567703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1430" y="1672035"/>
            <a:ext cx="9144000" cy="4327338"/>
          </a:xfrm>
          <a:prstGeom prst="rect">
            <a:avLst/>
          </a:prstGeom>
          <a:noFill/>
        </p:spPr>
        <p:txBody>
          <a:bodyPr wrap="square">
            <a:spAutoFit/>
          </a:bodyPr>
          <a:lstStyle/>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1400" kern="0" spc="150" dirty="0">
              <a:solidFill>
                <a:srgbClr val="274E13"/>
              </a:solidFill>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600" b="1" i="0" u="none" strike="noStrike" kern="1200" cap="none" spc="0" normalizeH="0" baseline="0" noProof="0" dirty="0">
                <a:ln>
                  <a:noFill/>
                </a:ln>
                <a:solidFill>
                  <a:schemeClr val="accent1">
                    <a:lumMod val="25000"/>
                  </a:schemeClr>
                </a:solidFill>
                <a:effectLst/>
                <a:uLnTx/>
                <a:uFillTx/>
                <a:ea typeface="+mn-ea"/>
                <a:cs typeface="+mn-cs"/>
              </a:rPr>
              <a:t>Landfills can be transformed after closure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4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schemeClr val="accent1">
                    <a:lumMod val="25000"/>
                  </a:schemeClr>
                </a:solidFill>
                <a:effectLst/>
                <a:uLnTx/>
                <a:uFillTx/>
                <a:ea typeface="+mn-ea"/>
                <a:cs typeface="+mn-cs"/>
              </a:rPr>
              <a:t>Many landfills lie abandoned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schemeClr val="accent1">
                    <a:lumMod val="25000"/>
                  </a:schemeClr>
                </a:solidFill>
                <a:effectLst/>
                <a:uLnTx/>
                <a:uFillTx/>
                <a:ea typeface="+mn-ea"/>
                <a:cs typeface="+mn-cs"/>
              </a:rPr>
              <a:t>Managers closed smaller landfills and made fewer larger landfills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2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schemeClr val="accent1">
                    <a:lumMod val="25000"/>
                  </a:schemeClr>
                </a:solidFill>
                <a:effectLst/>
                <a:uLnTx/>
                <a:uFillTx/>
                <a:ea typeface="+mn-ea"/>
                <a:cs typeface="+mn-cs"/>
              </a:rPr>
              <a:t>Decommissioning is the shutting down an industrial site and getting it ready for cleanup and repurposing.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8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schemeClr val="accent1">
                    <a:lumMod val="25000"/>
                  </a:schemeClr>
                </a:solidFill>
                <a:effectLst/>
                <a:uLnTx/>
                <a:uFillTx/>
                <a:ea typeface="+mn-ea"/>
                <a:cs typeface="+mn-cs"/>
              </a:rPr>
              <a:t>Growing cities converted closed landfills into public parks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600" b="1" i="0" u="none" strike="noStrike" kern="1200" cap="none" spc="0" normalizeH="0" baseline="0" noProof="0" dirty="0">
                <a:ln>
                  <a:noFill/>
                </a:ln>
                <a:solidFill>
                  <a:schemeClr val="accent1">
                    <a:lumMod val="25000"/>
                  </a:schemeClr>
                </a:solidFill>
                <a:effectLst/>
                <a:uLnTx/>
                <a:uFillTx/>
                <a:ea typeface="+mn-ea"/>
                <a:cs typeface="+mn-cs"/>
              </a:rPr>
              <a:t>Rouge Park </a:t>
            </a:r>
            <a:r>
              <a:rPr kumimoji="0" lang="en-US" altLang="en-US" sz="2600" b="0" i="0" u="none" strike="noStrike" kern="1200" cap="none" spc="0" normalizeH="0" baseline="0" noProof="0" dirty="0">
                <a:ln>
                  <a:noFill/>
                </a:ln>
                <a:solidFill>
                  <a:schemeClr val="accent1">
                    <a:lumMod val="25000"/>
                  </a:schemeClr>
                </a:solidFill>
                <a:effectLst/>
                <a:uLnTx/>
                <a:uFillTx/>
                <a:ea typeface="+mn-ea"/>
                <a:cs typeface="+mn-cs"/>
              </a:rPr>
              <a:t>in Toronto | </a:t>
            </a:r>
            <a:r>
              <a:rPr kumimoji="0" lang="en-US" altLang="en-US" sz="2600" b="1" i="0" u="none" strike="noStrike" kern="1200" cap="none" spc="0" normalizeH="0" baseline="0" noProof="0" dirty="0">
                <a:ln>
                  <a:noFill/>
                </a:ln>
                <a:solidFill>
                  <a:schemeClr val="accent1">
                    <a:lumMod val="25000"/>
                  </a:schemeClr>
                </a:solidFill>
                <a:effectLst/>
                <a:uLnTx/>
                <a:uFillTx/>
                <a:ea typeface="+mn-ea"/>
                <a:cs typeface="+mn-cs"/>
              </a:rPr>
              <a:t>Fresh Kills </a:t>
            </a:r>
            <a:r>
              <a:rPr kumimoji="0" lang="en-US" altLang="en-US" sz="2600" b="0" i="0" u="none" strike="noStrike" kern="1200" cap="none" spc="0" normalizeH="0" baseline="0" noProof="0" dirty="0">
                <a:ln>
                  <a:noFill/>
                </a:ln>
                <a:solidFill>
                  <a:schemeClr val="accent1">
                    <a:lumMod val="25000"/>
                  </a:schemeClr>
                </a:solidFill>
                <a:effectLst/>
                <a:uLnTx/>
                <a:uFillTx/>
                <a:ea typeface="+mn-ea"/>
                <a:cs typeface="+mn-cs"/>
              </a:rPr>
              <a:t>in New York</a:t>
            </a:r>
            <a:endParaRPr kumimoji="0" lang="en-US" sz="2500" b="0" i="0" u="none" strike="noStrike" kern="1200" cap="none" spc="0" normalizeH="0" baseline="0" noProof="0" dirty="0">
              <a:ln>
                <a:noFill/>
              </a:ln>
              <a:solidFill>
                <a:schemeClr val="accent1">
                  <a:lumMod val="25000"/>
                </a:schemeClr>
              </a:solidFill>
              <a:effectLst/>
              <a:uLnTx/>
              <a:uFillTx/>
              <a:ea typeface="+mn-ea"/>
              <a:cs typeface="+mn-cs"/>
            </a:endParaRPr>
          </a:p>
        </p:txBody>
      </p:sp>
    </p:spTree>
    <p:extLst>
      <p:ext uri="{BB962C8B-B14F-4D97-AF65-F5344CB8AC3E}">
        <p14:creationId xmlns:p14="http://schemas.microsoft.com/office/powerpoint/2010/main" val="2195088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76200" y="1841755"/>
            <a:ext cx="9144000" cy="49859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600" b="1" i="0" u="none" strike="noStrike" kern="1200" cap="none" spc="0" normalizeH="0" baseline="0" noProof="0" dirty="0">
                <a:ln>
                  <a:noFill/>
                </a:ln>
                <a:solidFill>
                  <a:schemeClr val="accent1">
                    <a:lumMod val="25000"/>
                  </a:schemeClr>
                </a:solidFill>
                <a:effectLst/>
                <a:uLnTx/>
                <a:uFillTx/>
                <a:ea typeface="+mn-ea"/>
                <a:cs typeface="+mn-cs"/>
              </a:rPr>
              <a:t>Incinerating trash can reduce pressure on landfills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800" b="0" i="0" u="none" strike="noStrike" kern="1200" cap="none" spc="0" normalizeH="0" baseline="0" noProof="0" dirty="0">
              <a:ln>
                <a:noFill/>
              </a:ln>
              <a:solidFill>
                <a:srgbClr val="4D5156"/>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Incineration</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 is a controlled process in which mixed garbage is burned at very high temperatures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60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Incineration </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in specially constructed facilities can be an improvement over open-air burning of trash. But, the remaining ash must be disposed of in a hazardous waste landfill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2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Hazardous chemicals are created and released during burning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40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Scrubbers</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 = chemically treat the gases produced in combustion to remove hazardous components and neutralize acidic gases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Baghouse</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 is system of filters</a:t>
            </a:r>
            <a:endParaRPr kumimoji="0" lang="en-US" sz="2400" b="0" i="0" u="none" strike="noStrike" kern="1200" cap="none" spc="0" normalizeH="0" baseline="0" noProof="0" dirty="0">
              <a:ln>
                <a:noFill/>
              </a:ln>
              <a:solidFill>
                <a:schemeClr val="accent1">
                  <a:lumMod val="25000"/>
                </a:schemeClr>
              </a:solidFill>
              <a:effectLst/>
              <a:uLnTx/>
              <a:uFillTx/>
              <a:ea typeface="+mn-ea"/>
              <a:cs typeface="+mn-cs"/>
            </a:endParaRPr>
          </a:p>
        </p:txBody>
      </p:sp>
    </p:spTree>
    <p:extLst>
      <p:ext uri="{BB962C8B-B14F-4D97-AF65-F5344CB8AC3E}">
        <p14:creationId xmlns:p14="http://schemas.microsoft.com/office/powerpoint/2010/main" val="2978136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1" y="999345"/>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Waste Management</a:t>
            </a:r>
            <a:br>
              <a:rPr lang="en-CA" sz="3000" kern="0" dirty="0">
                <a:solidFill>
                  <a:srgbClr val="274E13"/>
                </a:solidFill>
                <a:latin typeface="+mn-lt"/>
              </a:rPr>
            </a:br>
            <a:endParaRPr lang="en-CA" sz="3000" kern="0" dirty="0">
              <a:solidFill>
                <a:srgbClr val="274E13"/>
              </a:solidFill>
              <a:latin typeface="+mn-lt"/>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15551" y="1872147"/>
            <a:ext cx="9144000" cy="4927503"/>
          </a:xfrm>
          <a:prstGeom prst="rect">
            <a:avLst/>
          </a:prstGeom>
          <a:noFill/>
        </p:spPr>
        <p:txBody>
          <a:bodyPr wrap="square">
            <a:spAutoFit/>
          </a:bodyPr>
          <a:lstStyle/>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1400" kern="0" spc="150" dirty="0">
              <a:solidFill>
                <a:srgbClr val="274E13"/>
              </a:solidFill>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Landfills and incinerators can be used to generate power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Waste-to-energy facilities (WTE) is the use </a:t>
            </a:r>
            <a:r>
              <a:rPr lang="en-US" altLang="en-US" sz="2500" dirty="0">
                <a:solidFill>
                  <a:schemeClr val="accent1">
                    <a:lumMod val="25000"/>
                  </a:schemeClr>
                </a:solidFill>
              </a:rPr>
              <a:t>of</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heat produced by waste combustion to create electricity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Waste generates about 35% of the energy generated by burning coal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Companies contract with communities to guarantee a minimum amount of garbage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Long-term commitments interfere with the communities’ later efforts to reduce waste</a:t>
            </a:r>
          </a:p>
        </p:txBody>
      </p:sp>
    </p:spTree>
    <p:extLst>
      <p:ext uri="{BB962C8B-B14F-4D97-AF65-F5344CB8AC3E}">
        <p14:creationId xmlns:p14="http://schemas.microsoft.com/office/powerpoint/2010/main" val="3041242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2" name="Picture 11">
            <a:extLst>
              <a:ext uri="{FF2B5EF4-FFF2-40B4-BE49-F238E27FC236}">
                <a16:creationId xmlns:a16="http://schemas.microsoft.com/office/drawing/2014/main" id="{EC04D136-02D0-456A-A944-BF01E01DD00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tretch>
            <a:fillRect/>
          </a:stretch>
        </p:blipFill>
        <p:spPr>
          <a:xfrm>
            <a:off x="1680" y="1835840"/>
            <a:ext cx="9142321" cy="4164911"/>
          </a:xfrm>
          <a:prstGeom prst="rect">
            <a:avLst/>
          </a:prstGeom>
        </p:spPr>
      </p:pic>
      <p:sp>
        <p:nvSpPr>
          <p:cNvPr id="8" name="Google Shape;171;p26">
            <a:extLst>
              <a:ext uri="{FF2B5EF4-FFF2-40B4-BE49-F238E27FC236}">
                <a16:creationId xmlns:a16="http://schemas.microsoft.com/office/drawing/2014/main" id="{AF84E323-8EC6-4F00-8A10-53AD91307575}"/>
              </a:ext>
            </a:extLst>
          </p:cNvPr>
          <p:cNvSpPr txBox="1">
            <a:spLocks/>
          </p:cNvSpPr>
          <p:nvPr/>
        </p:nvSpPr>
        <p:spPr>
          <a:xfrm>
            <a:off x="1680" y="20146"/>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10EABE24-23FB-475F-BC2C-5D7A1F86FC58}"/>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0" name="Google Shape;171;p26">
            <a:extLst>
              <a:ext uri="{FF2B5EF4-FFF2-40B4-BE49-F238E27FC236}">
                <a16:creationId xmlns:a16="http://schemas.microsoft.com/office/drawing/2014/main" id="{A07A4747-591C-472A-9DE1-023DAD5481B7}"/>
              </a:ext>
            </a:extLst>
          </p:cNvPr>
          <p:cNvSpPr txBox="1">
            <a:spLocks/>
          </p:cNvSpPr>
          <p:nvPr/>
        </p:nvSpPr>
        <p:spPr>
          <a:xfrm>
            <a:off x="6346" y="5913322"/>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200" kern="0" dirty="0">
                <a:solidFill>
                  <a:srgbClr val="274E13"/>
                </a:solidFill>
                <a:latin typeface="Arial Nova" panose="020B0504020202020204" pitchFamily="34" charset="0"/>
              </a:rPr>
              <a:t>Methods of Waste Disposal</a:t>
            </a:r>
            <a:endParaRPr lang="en-CA" sz="3200" b="0" kern="0" dirty="0">
              <a:solidFill>
                <a:srgbClr val="274E13"/>
              </a:solidFill>
            </a:endParaRPr>
          </a:p>
        </p:txBody>
      </p:sp>
      <p:pic>
        <p:nvPicPr>
          <p:cNvPr id="6" name="Picture 5">
            <a:extLst>
              <a:ext uri="{FF2B5EF4-FFF2-40B4-BE49-F238E27FC236}">
                <a16:creationId xmlns:a16="http://schemas.microsoft.com/office/drawing/2014/main" id="{92142009-6510-42B2-99DF-A8C2A00C5961}"/>
              </a:ext>
            </a:extLst>
          </p:cNvPr>
          <p:cNvPicPr>
            <a:picLocks noChangeAspect="1"/>
          </p:cNvPicPr>
          <p:nvPr/>
        </p:nvPicPr>
        <p:blipFill>
          <a:blip r:embed="rId6"/>
          <a:stretch>
            <a:fillRect/>
          </a:stretch>
        </p:blipFill>
        <p:spPr>
          <a:xfrm>
            <a:off x="3172" y="956555"/>
            <a:ext cx="9135975" cy="5078408"/>
          </a:xfrm>
          <a:prstGeom prst="rect">
            <a:avLst/>
          </a:prstGeom>
        </p:spPr>
      </p:pic>
      <p:sp>
        <p:nvSpPr>
          <p:cNvPr id="13" name="Google Shape;171;p26">
            <a:extLst>
              <a:ext uri="{FF2B5EF4-FFF2-40B4-BE49-F238E27FC236}">
                <a16:creationId xmlns:a16="http://schemas.microsoft.com/office/drawing/2014/main" id="{B0B046F3-6E51-46EA-B02D-D91B950FE836}"/>
              </a:ext>
            </a:extLst>
          </p:cNvPr>
          <p:cNvSpPr txBox="1">
            <a:spLocks/>
          </p:cNvSpPr>
          <p:nvPr/>
        </p:nvSpPr>
        <p:spPr>
          <a:xfrm>
            <a:off x="0" y="2014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3272999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Waste Management</a:t>
            </a:r>
            <a:br>
              <a:rPr lang="en-CA" sz="3000" kern="0" dirty="0">
                <a:solidFill>
                  <a:srgbClr val="274E13"/>
                </a:solidFill>
                <a:latin typeface="+mn-lt"/>
              </a:rPr>
            </a:br>
            <a:endParaRPr lang="en-CA" sz="3000" kern="0" dirty="0">
              <a:solidFill>
                <a:srgbClr val="274E13"/>
              </a:solidFill>
              <a:latin typeface="+mn-lt"/>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1680" y="1835840"/>
            <a:ext cx="9144000" cy="541686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Landfills and incinerators can be used to generate power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Bacteria can decompose waste in an oxygen-deficient environment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Landfill gas is a mix of gases that consists of roughly half methane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Can be collected, processed, and used like natural gas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When not used commercially, landfill gas is burned off in flares to reduce odors and greenhouse emissions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Many facilities in Canada collect landfill gas and convert it into energy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endParaRPr>
          </a:p>
        </p:txBody>
      </p:sp>
    </p:spTree>
    <p:extLst>
      <p:ext uri="{BB962C8B-B14F-4D97-AF65-F5344CB8AC3E}">
        <p14:creationId xmlns:p14="http://schemas.microsoft.com/office/powerpoint/2010/main" val="423624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85725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200" kern="0" dirty="0">
                <a:solidFill>
                  <a:srgbClr val="274E13"/>
                </a:solidFill>
                <a:latin typeface="Arial Nova" panose="020B0504020202020204" pitchFamily="34" charset="0"/>
              </a:rPr>
              <a:t>Technology and Contemporary Society</a:t>
            </a:r>
            <a:br>
              <a:rPr lang="en-CA" sz="3600" kern="0" dirty="0">
                <a:solidFill>
                  <a:srgbClr val="274E13"/>
                </a:solidFill>
              </a:rPr>
            </a:br>
            <a:endParaRPr lang="en-CA" sz="3600" b="0" kern="0" dirty="0">
              <a:solidFill>
                <a:srgbClr val="274E13"/>
              </a:solidFill>
            </a:endParaRPr>
          </a:p>
        </p:txBody>
      </p:sp>
      <p:pic>
        <p:nvPicPr>
          <p:cNvPr id="12" name="Picture 11">
            <a:extLst>
              <a:ext uri="{FF2B5EF4-FFF2-40B4-BE49-F238E27FC236}">
                <a16:creationId xmlns:a16="http://schemas.microsoft.com/office/drawing/2014/main" id="{EC04D136-02D0-456A-A944-BF01E01DD00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tretch>
            <a:fillRect/>
          </a:stretch>
        </p:blipFill>
        <p:spPr>
          <a:xfrm>
            <a:off x="1680" y="1835840"/>
            <a:ext cx="9142321" cy="4164911"/>
          </a:xfrm>
          <a:prstGeom prst="rect">
            <a:avLst/>
          </a:prstGeom>
        </p:spPr>
      </p:pic>
      <p:pic>
        <p:nvPicPr>
          <p:cNvPr id="3" name="Picture 2">
            <a:extLst>
              <a:ext uri="{FF2B5EF4-FFF2-40B4-BE49-F238E27FC236}">
                <a16:creationId xmlns:a16="http://schemas.microsoft.com/office/drawing/2014/main" id="{BFDD78D1-63AF-47B3-AF42-E59C5FE6C04B}"/>
              </a:ext>
            </a:extLst>
          </p:cNvPr>
          <p:cNvPicPr>
            <a:picLocks noChangeAspect="1"/>
          </p:cNvPicPr>
          <p:nvPr/>
        </p:nvPicPr>
        <p:blipFill>
          <a:blip r:embed="rId6"/>
          <a:stretch>
            <a:fillRect/>
          </a:stretch>
        </p:blipFill>
        <p:spPr>
          <a:xfrm>
            <a:off x="2916304" y="679843"/>
            <a:ext cx="6369835" cy="5486920"/>
          </a:xfrm>
          <a:prstGeom prst="rect">
            <a:avLst/>
          </a:prstGeom>
        </p:spPr>
      </p:pic>
      <p:pic>
        <p:nvPicPr>
          <p:cNvPr id="4" name="Picture 3">
            <a:extLst>
              <a:ext uri="{FF2B5EF4-FFF2-40B4-BE49-F238E27FC236}">
                <a16:creationId xmlns:a16="http://schemas.microsoft.com/office/drawing/2014/main" id="{C328AF70-1269-4A17-84F9-5F0D75EF5F8B}"/>
              </a:ext>
            </a:extLst>
          </p:cNvPr>
          <p:cNvPicPr>
            <a:picLocks noChangeAspect="1"/>
          </p:cNvPicPr>
          <p:nvPr/>
        </p:nvPicPr>
        <p:blipFill>
          <a:blip r:embed="rId6"/>
          <a:stretch>
            <a:fillRect/>
          </a:stretch>
        </p:blipFill>
        <p:spPr>
          <a:xfrm>
            <a:off x="-143819" y="857249"/>
            <a:ext cx="8415949" cy="5292336"/>
          </a:xfrm>
          <a:prstGeom prst="rect">
            <a:avLst/>
          </a:prstGeom>
        </p:spPr>
      </p:pic>
      <p:sp>
        <p:nvSpPr>
          <p:cNvPr id="8" name="Google Shape;171;p26">
            <a:extLst>
              <a:ext uri="{FF2B5EF4-FFF2-40B4-BE49-F238E27FC236}">
                <a16:creationId xmlns:a16="http://schemas.microsoft.com/office/drawing/2014/main" id="{AF84E323-8EC6-4F00-8A10-53AD91307575}"/>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10EABE24-23FB-475F-BC2C-5D7A1F86FC58}"/>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6" name="Picture 5">
            <a:extLst>
              <a:ext uri="{FF2B5EF4-FFF2-40B4-BE49-F238E27FC236}">
                <a16:creationId xmlns:a16="http://schemas.microsoft.com/office/drawing/2014/main" id="{10D5AA21-C8D0-4BE4-9B9B-8A7A2FCFC91A}"/>
              </a:ext>
            </a:extLst>
          </p:cNvPr>
          <p:cNvPicPr>
            <a:picLocks noChangeAspect="1"/>
          </p:cNvPicPr>
          <p:nvPr/>
        </p:nvPicPr>
        <p:blipFill>
          <a:blip r:embed="rId7"/>
          <a:stretch>
            <a:fillRect/>
          </a:stretch>
        </p:blipFill>
        <p:spPr>
          <a:xfrm>
            <a:off x="874368" y="973422"/>
            <a:ext cx="7333217" cy="4888811"/>
          </a:xfrm>
          <a:prstGeom prst="rect">
            <a:avLst/>
          </a:prstGeom>
        </p:spPr>
      </p:pic>
      <p:sp>
        <p:nvSpPr>
          <p:cNvPr id="14" name="Google Shape;171;p26">
            <a:extLst>
              <a:ext uri="{FF2B5EF4-FFF2-40B4-BE49-F238E27FC236}">
                <a16:creationId xmlns:a16="http://schemas.microsoft.com/office/drawing/2014/main" id="{A11DE082-C82E-4933-B9DB-FB654807106C}"/>
              </a:ext>
            </a:extLst>
          </p:cNvPr>
          <p:cNvSpPr txBox="1">
            <a:spLocks/>
          </p:cNvSpPr>
          <p:nvPr/>
        </p:nvSpPr>
        <p:spPr>
          <a:xfrm>
            <a:off x="0" y="2789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200" kern="0" dirty="0">
                <a:solidFill>
                  <a:srgbClr val="274E13"/>
                </a:solidFill>
                <a:latin typeface="Arial Nova" panose="020B0504020202020204" pitchFamily="34" charset="0"/>
              </a:rPr>
              <a:t>Methods of Waste Disposal</a:t>
            </a:r>
            <a:endParaRPr lang="en-CA" sz="3200" b="0" kern="0" dirty="0">
              <a:solidFill>
                <a:srgbClr val="274E13"/>
              </a:solidFill>
            </a:endParaRPr>
          </a:p>
        </p:txBody>
      </p:sp>
      <p:sp>
        <p:nvSpPr>
          <p:cNvPr id="15" name="TextBox 14">
            <a:extLst>
              <a:ext uri="{FF2B5EF4-FFF2-40B4-BE49-F238E27FC236}">
                <a16:creationId xmlns:a16="http://schemas.microsoft.com/office/drawing/2014/main" id="{0F8FBB60-EE73-4A58-A237-95DC272572B2}"/>
              </a:ext>
            </a:extLst>
          </p:cNvPr>
          <p:cNvSpPr txBox="1"/>
          <p:nvPr/>
        </p:nvSpPr>
        <p:spPr>
          <a:xfrm>
            <a:off x="381000" y="6040289"/>
            <a:ext cx="8534400" cy="646331"/>
          </a:xfrm>
          <a:prstGeom prst="rect">
            <a:avLst/>
          </a:prstGeom>
          <a:solidFill>
            <a:schemeClr val="accent1">
              <a:lumMod val="90000"/>
            </a:schemeClr>
          </a:solidFill>
        </p:spPr>
        <p:txBody>
          <a:bodyPr wrap="square">
            <a:spAutoFit/>
          </a:bodyPr>
          <a:lstStyle/>
          <a:p>
            <a:pPr algn="ctr"/>
            <a:r>
              <a:rPr lang="en-CA" dirty="0">
                <a:solidFill>
                  <a:schemeClr val="accent1">
                    <a:lumMod val="25000"/>
                  </a:schemeClr>
                </a:solidFill>
              </a:rPr>
              <a:t>Waste Management</a:t>
            </a:r>
          </a:p>
          <a:p>
            <a:pPr algn="ctr"/>
            <a:r>
              <a:rPr lang="en-CA" dirty="0">
                <a:solidFill>
                  <a:schemeClr val="accent1">
                    <a:lumMod val="25000"/>
                  </a:schemeClr>
                </a:solidFill>
              </a:rPr>
              <a:t>https://www.youtube.com/watch?v=8krzjlHaGes&amp;t=2s</a:t>
            </a:r>
          </a:p>
        </p:txBody>
      </p:sp>
    </p:spTree>
    <p:extLst>
      <p:ext uri="{BB962C8B-B14F-4D97-AF65-F5344CB8AC3E}">
        <p14:creationId xmlns:p14="http://schemas.microsoft.com/office/powerpoint/2010/main" val="4105912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Waste Management</a:t>
            </a:r>
            <a:br>
              <a:rPr lang="en-CA" sz="3000" kern="0" dirty="0">
                <a:solidFill>
                  <a:srgbClr val="274E13"/>
                </a:solidFill>
                <a:latin typeface="+mn-lt"/>
              </a:rPr>
            </a:br>
            <a:endParaRPr lang="en-CA" sz="3000" kern="0" dirty="0">
              <a:solidFill>
                <a:srgbClr val="274E13"/>
              </a:solidFill>
              <a:latin typeface="+mn-lt"/>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27992" y="1676400"/>
            <a:ext cx="9144000" cy="4881336"/>
          </a:xfrm>
          <a:prstGeom prst="rect">
            <a:avLst/>
          </a:prstGeom>
          <a:noFill/>
        </p:spPr>
        <p:txBody>
          <a:bodyPr wrap="square">
            <a:spAutoFit/>
          </a:bodyPr>
          <a:lstStyle/>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1400" kern="0" spc="150" dirty="0">
              <a:solidFill>
                <a:srgbClr val="274E13"/>
              </a:solidFill>
              <a:latin typeface="Arial" panose="020B0604020202020204" pitchFamily="34" charset="0"/>
              <a:cs typeface="Arial" panose="020B0604020202020204" pitchFamily="34" charset="0"/>
              <a:sym typeface="Arial"/>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Waste management is important as it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saves the environment</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from the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toxic effects of inorganic </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and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biodegradable element </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present in waste.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Mismanagement of waste can cause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water contamination</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soil erosion </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and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air contamination</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Waste can be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recycled</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if collected and managed efficiently.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Waste materials such as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plastic</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glass</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and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paper</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can be segregated into different columns in order to process them to make new products which will save the natural resources</a:t>
            </a:r>
            <a:r>
              <a:rPr kumimoji="0" lang="en-US" altLang="en-US" sz="25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rPr>
              <a:t>.</a:t>
            </a:r>
            <a:endParaRPr kumimoji="0" lang="en-US" sz="2500" b="0" i="0" u="none" strike="noStrike" kern="1200" cap="none" spc="150" normalizeH="0" baseline="0" noProof="0" dirty="0">
              <a:ln>
                <a:noFill/>
              </a:ln>
              <a:solidFill>
                <a:schemeClr val="accent1">
                  <a:lumMod val="25000"/>
                </a:scheme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42500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0" name="TextBox 19">
            <a:extLst>
              <a:ext uri="{FF2B5EF4-FFF2-40B4-BE49-F238E27FC236}">
                <a16:creationId xmlns:a16="http://schemas.microsoft.com/office/drawing/2014/main" id="{8ED9C5A3-5258-4A06-9FD1-944ACF2E1739}"/>
              </a:ext>
            </a:extLst>
          </p:cNvPr>
          <p:cNvSpPr txBox="1"/>
          <p:nvPr/>
        </p:nvSpPr>
        <p:spPr>
          <a:xfrm>
            <a:off x="17106" y="1871391"/>
            <a:ext cx="5039832" cy="3816429"/>
          </a:xfrm>
          <a:prstGeom prst="rect">
            <a:avLst/>
          </a:prstGeom>
          <a:noFill/>
        </p:spPr>
        <p:txBody>
          <a:bodyPr wrap="square">
            <a:spAutoFit/>
          </a:bodyPr>
          <a:lstStyle/>
          <a:p>
            <a:pPr>
              <a:buClr>
                <a:srgbClr val="000000"/>
              </a:buClr>
            </a:pPr>
            <a:r>
              <a:rPr lang="en-US" sz="2200" kern="0" dirty="0">
                <a:solidFill>
                  <a:srgbClr val="373D3F"/>
                </a:solidFill>
                <a:cs typeface="Arial"/>
                <a:sym typeface="Arial"/>
              </a:rPr>
              <a:t>“Toronto is in the ‘Dish With One Spoon Territory’. The Dish With One Spoon is a treaty between the Anishinaabe, Mississaugas and Haudenosaunee that bound them to share the territory and protect the land. Subsequent Indigenous Nations and peoples, Europeans and all newcomers have been invited into this treaty in the spirit of peace, friendship and respect.”</a:t>
            </a:r>
            <a:endParaRPr lang="en-CA" sz="2200" kern="0" dirty="0">
              <a:solidFill>
                <a:srgbClr val="000000"/>
              </a:solidFill>
              <a:cs typeface="Arial"/>
              <a:sym typeface="Arial"/>
            </a:endParaRPr>
          </a:p>
        </p:txBody>
      </p:sp>
      <p:pic>
        <p:nvPicPr>
          <p:cNvPr id="22" name="Picture 21">
            <a:extLst>
              <a:ext uri="{FF2B5EF4-FFF2-40B4-BE49-F238E27FC236}">
                <a16:creationId xmlns:a16="http://schemas.microsoft.com/office/drawing/2014/main" id="{751CE10E-BEC6-4AF0-AAB8-81004930366E}"/>
              </a:ext>
            </a:extLst>
          </p:cNvPr>
          <p:cNvPicPr>
            <a:picLocks noChangeAspect="1"/>
          </p:cNvPicPr>
          <p:nvPr/>
        </p:nvPicPr>
        <p:blipFill>
          <a:blip r:embed="rId3"/>
          <a:stretch>
            <a:fillRect/>
          </a:stretch>
        </p:blipFill>
        <p:spPr>
          <a:xfrm>
            <a:off x="5038159" y="1833512"/>
            <a:ext cx="4104167" cy="4167238"/>
          </a:xfrm>
          <a:prstGeom prst="rect">
            <a:avLst/>
          </a:prstGeom>
        </p:spPr>
      </p:pic>
      <p:sp>
        <p:nvSpPr>
          <p:cNvPr id="23" name="TextBox 22">
            <a:extLst>
              <a:ext uri="{FF2B5EF4-FFF2-40B4-BE49-F238E27FC236}">
                <a16:creationId xmlns:a16="http://schemas.microsoft.com/office/drawing/2014/main" id="{D9477BBA-6530-4CEF-BC54-CBED8C1C7D68}"/>
              </a:ext>
            </a:extLst>
          </p:cNvPr>
          <p:cNvSpPr txBox="1"/>
          <p:nvPr/>
        </p:nvSpPr>
        <p:spPr>
          <a:xfrm>
            <a:off x="478079" y="6172200"/>
            <a:ext cx="8381999" cy="584775"/>
          </a:xfrm>
          <a:prstGeom prst="rect">
            <a:avLst/>
          </a:prstGeom>
          <a:noFill/>
        </p:spPr>
        <p:txBody>
          <a:bodyPr wrap="square">
            <a:spAutoFit/>
          </a:bodyPr>
          <a:lstStyle/>
          <a:p>
            <a:pPr algn="ctr">
              <a:buClr>
                <a:srgbClr val="000000"/>
              </a:buClr>
            </a:pPr>
            <a:r>
              <a:rPr lang="en-US" sz="1600" kern="0" dirty="0">
                <a:solidFill>
                  <a:srgbClr val="000000"/>
                </a:solidFill>
                <a:latin typeface="Arial"/>
                <a:cs typeface="Arial"/>
                <a:sym typeface="Arial"/>
              </a:rPr>
              <a:t>Awakenings: We Were Always Here | Acknowledgment (A film by Jonathan Elliott, 2020)</a:t>
            </a:r>
          </a:p>
          <a:p>
            <a:pPr algn="ctr">
              <a:buClr>
                <a:srgbClr val="000000"/>
              </a:buClr>
            </a:pPr>
            <a:r>
              <a:rPr lang="en-CA" sz="1600" b="1" kern="0" dirty="0">
                <a:solidFill>
                  <a:srgbClr val="000000"/>
                </a:solidFill>
                <a:latin typeface="Arial"/>
                <a:cs typeface="Arial"/>
                <a:sym typeface="Arial"/>
              </a:rPr>
              <a:t>https://www.youtube.com/watch?v=3X4MYbJvLUI</a:t>
            </a:r>
          </a:p>
        </p:txBody>
      </p:sp>
      <p:sp>
        <p:nvSpPr>
          <p:cNvPr id="7" name="Google Shape;171;p26">
            <a:extLst>
              <a:ext uri="{FF2B5EF4-FFF2-40B4-BE49-F238E27FC236}">
                <a16:creationId xmlns:a16="http://schemas.microsoft.com/office/drawing/2014/main" id="{313FC07F-EDA8-469E-A6B9-79E4B7280A13}"/>
              </a:ext>
            </a:extLst>
          </p:cNvPr>
          <p:cNvSpPr txBox="1">
            <a:spLocks/>
          </p:cNvSpPr>
          <p:nvPr/>
        </p:nvSpPr>
        <p:spPr>
          <a:xfrm>
            <a:off x="990600" y="818436"/>
            <a:ext cx="7356959"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Land Acknowledgement </a:t>
            </a:r>
            <a:br>
              <a:rPr lang="en-CA" sz="3600" kern="0" dirty="0">
                <a:solidFill>
                  <a:srgbClr val="274E13"/>
                </a:solidFill>
              </a:rPr>
            </a:br>
            <a:endParaRPr lang="en-CA" sz="3600" b="0" kern="0" dirty="0">
              <a:solidFill>
                <a:srgbClr val="274E13"/>
              </a:solidFill>
            </a:endParaRPr>
          </a:p>
        </p:txBody>
      </p:sp>
      <p:sp>
        <p:nvSpPr>
          <p:cNvPr id="8" name="Google Shape;171;p26">
            <a:extLst>
              <a:ext uri="{FF2B5EF4-FFF2-40B4-BE49-F238E27FC236}">
                <a16:creationId xmlns:a16="http://schemas.microsoft.com/office/drawing/2014/main" id="{3CB81CCF-3CDC-4C99-8C1F-7765239642D4}"/>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kumimoji="0" lang="en-CA" sz="3000" i="0" u="none" strike="noStrike" kern="0" cap="none" spc="0" normalizeH="0" baseline="0" noProof="0" dirty="0">
                <a:ln>
                  <a:noFill/>
                </a:ln>
                <a:solidFill>
                  <a:srgbClr val="274E13"/>
                </a:solidFill>
                <a:effectLst/>
                <a:uLnTx/>
                <a:uFillTx/>
                <a:latin typeface="Arial"/>
                <a:ea typeface="+mn-ea"/>
                <a:cs typeface="+mn-cs"/>
              </a:rPr>
              <a:t>Technology and the Contemporary Environment</a:t>
            </a: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273357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6345" y="1848281"/>
            <a:ext cx="9144000" cy="4111895"/>
          </a:xfrm>
          <a:prstGeom prst="rect">
            <a:avLst/>
          </a:prstGeom>
          <a:noFill/>
        </p:spPr>
        <p:txBody>
          <a:bodyPr wrap="square">
            <a:spAutoFit/>
          </a:bodyPr>
          <a:lstStyle/>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1400" kern="0" spc="150" dirty="0">
              <a:solidFill>
                <a:srgbClr val="274E13"/>
              </a:solidFill>
              <a:latin typeface="Arial" panose="020B0604020202020204" pitchFamily="34" charset="0"/>
              <a:cs typeface="Arial" panose="020B0604020202020204" pitchFamily="34" charset="0"/>
              <a:sym typeface="Arial"/>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Moreover, when this waste is not recycled, it usually ends up in landfills or oceans posing threat to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human health </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and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marine life</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In most areas of the world,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sewage treatment is not done properly</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leading to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eutrophication </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and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beach closures</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According to World Wildlife Fund (WWF) an estimate of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8,000,000</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ton plastic ends up in oceans each year.</a:t>
            </a:r>
          </a:p>
          <a:p>
            <a:pPr marR="0" lvl="0" algn="l" defTabSz="914400" rtl="0" eaLnBrk="1" fontAlgn="auto" latinLnBrk="0" hangingPunct="1">
              <a:lnSpc>
                <a:spcPct val="100000"/>
              </a:lnSpc>
              <a:spcBef>
                <a:spcPts val="0"/>
              </a:spcBef>
              <a:spcAft>
                <a:spcPts val="0"/>
              </a:spcAft>
              <a:buClrTx/>
              <a:buSzTx/>
              <a:tabLst/>
              <a:defRPr/>
            </a:pPr>
            <a:endParaRPr kumimoji="0" lang="en-US" sz="2500" b="0" i="0" u="none" strike="noStrike" kern="1200" cap="none" spc="150" normalizeH="0" baseline="0" noProof="0" dirty="0">
              <a:ln>
                <a:noFill/>
              </a:ln>
              <a:solidFill>
                <a:schemeClr val="accent1">
                  <a:lumMod val="25000"/>
                </a:scheme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70987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1680" y="1524000"/>
            <a:ext cx="9144000" cy="4450449"/>
          </a:xfrm>
          <a:prstGeom prst="rect">
            <a:avLst/>
          </a:prstGeom>
          <a:noFill/>
        </p:spPr>
        <p:txBody>
          <a:bodyPr wrap="square">
            <a:spAutoFit/>
          </a:bodyPr>
          <a:lstStyle/>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2400" kern="0" spc="150" dirty="0">
              <a:solidFill>
                <a:schemeClr val="accent1">
                  <a:lumMod val="25000"/>
                </a:schemeClr>
              </a:solidFill>
              <a:latin typeface="Arial" panose="020B0604020202020204" pitchFamily="34" charset="0"/>
              <a:cs typeface="Arial" panose="020B0604020202020204" pitchFamily="34" charset="0"/>
              <a:sym typeface="Arial"/>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Waste management will not only save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natural resources,</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biodiversity</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 and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human life</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 it will also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impact the economy in a positive way </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as there will be more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jobs created</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 for running an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efficient waste management system</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In developed countries waste is disposed into garbage disposal sites while in developing economies the waste usually ends up on streets and vacant areas.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When this untreated waste is exposed to the air, it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causes environmental hazards</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 and also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impacts the infrastructure. </a:t>
            </a:r>
          </a:p>
        </p:txBody>
      </p:sp>
    </p:spTree>
    <p:extLst>
      <p:ext uri="{BB962C8B-B14F-4D97-AF65-F5344CB8AC3E}">
        <p14:creationId xmlns:p14="http://schemas.microsoft.com/office/powerpoint/2010/main" val="1931468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1680" y="1547763"/>
            <a:ext cx="9144000" cy="4419671"/>
          </a:xfrm>
          <a:prstGeom prst="rect">
            <a:avLst/>
          </a:prstGeom>
          <a:noFill/>
        </p:spPr>
        <p:txBody>
          <a:bodyPr wrap="square">
            <a:spAutoFit/>
          </a:bodyPr>
          <a:lstStyle/>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2400" kern="0" spc="150" dirty="0">
              <a:solidFill>
                <a:schemeClr val="accent1">
                  <a:lumMod val="25000"/>
                </a:schemeClr>
              </a:solidFill>
              <a:latin typeface="Arial" panose="020B0604020202020204" pitchFamily="34" charset="0"/>
              <a:cs typeface="Arial" panose="020B0604020202020204" pitchFamily="34" charset="0"/>
              <a:sym typeface="Arial"/>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With the passage of time,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waste management </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is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becoming more important </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not just for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environmental protection</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but also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as a growing industry </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for an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1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Businesses can save money by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recycling the materials </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they produce. This would help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decrease their waste disposal costs</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 Moreover, having knowledge about the different kinds of waste the company is creating, would make it easier for them to find </a:t>
            </a: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waste management services </a:t>
            </a: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according to their need and minimize their transportation costs.</a:t>
            </a:r>
          </a:p>
        </p:txBody>
      </p:sp>
    </p:spTree>
    <p:extLst>
      <p:ext uri="{BB962C8B-B14F-4D97-AF65-F5344CB8AC3E}">
        <p14:creationId xmlns:p14="http://schemas.microsoft.com/office/powerpoint/2010/main" val="853134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Arial Nova" panose="020B0504020202020204" pitchFamily="34" charset="0"/>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168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200" kern="0" dirty="0">
                <a:solidFill>
                  <a:srgbClr val="274E13"/>
                </a:solidFill>
                <a:latin typeface="Arial Nova" panose="020B0504020202020204" pitchFamily="34" charset="0"/>
              </a:rPr>
              <a:t>Waste Management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6474" y="1890486"/>
            <a:ext cx="5221287" cy="4967514"/>
          </a:xfrm>
          <a:prstGeom prst="rect">
            <a:avLst/>
          </a:prstGeom>
          <a:noFill/>
        </p:spPr>
        <p:txBody>
          <a:bodyPr wrap="square">
            <a:spAutoFit/>
          </a:bodyPr>
          <a:lstStyle/>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1100" kern="0" spc="150" dirty="0">
              <a:solidFill>
                <a:schemeClr val="accent1">
                  <a:lumMod val="25000"/>
                </a:schemeClr>
              </a:solidFill>
              <a:latin typeface="Arial" panose="020B0604020202020204" pitchFamily="34" charset="0"/>
              <a:cs typeface="Arial" panose="020B0604020202020204" pitchFamily="34" charset="0"/>
              <a:sym typeface="Arial"/>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In addition to this, it helps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environmental sustainability </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by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minimizing emissions </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of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greenhouse gases </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and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preserving natural resources </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which in turn promotes the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good image </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of the business.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2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Restaurants can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giveaway perishable food items </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to the needy </a:t>
            </a: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instead of wasting them </a:t>
            </a: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and causing harm to the environment.</a:t>
            </a:r>
            <a:endParaRPr kumimoji="0" lang="en-US" sz="24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p:txBody>
      </p:sp>
      <p:pic>
        <p:nvPicPr>
          <p:cNvPr id="3" name="Picture 2">
            <a:extLst>
              <a:ext uri="{FF2B5EF4-FFF2-40B4-BE49-F238E27FC236}">
                <a16:creationId xmlns:a16="http://schemas.microsoft.com/office/drawing/2014/main" id="{FD344FAD-178D-4EA2-AFFC-A1F2A595E9A5}"/>
              </a:ext>
            </a:extLst>
          </p:cNvPr>
          <p:cNvPicPr>
            <a:picLocks noChangeAspect="1"/>
          </p:cNvPicPr>
          <p:nvPr/>
        </p:nvPicPr>
        <p:blipFill>
          <a:blip r:embed="rId3"/>
          <a:stretch>
            <a:fillRect/>
          </a:stretch>
        </p:blipFill>
        <p:spPr>
          <a:xfrm>
            <a:off x="5232809" y="1849556"/>
            <a:ext cx="3911191" cy="1884244"/>
          </a:xfrm>
          <a:prstGeom prst="rect">
            <a:avLst/>
          </a:prstGeom>
        </p:spPr>
      </p:pic>
      <p:pic>
        <p:nvPicPr>
          <p:cNvPr id="4" name="Picture 3">
            <a:extLst>
              <a:ext uri="{FF2B5EF4-FFF2-40B4-BE49-F238E27FC236}">
                <a16:creationId xmlns:a16="http://schemas.microsoft.com/office/drawing/2014/main" id="{748492FE-F09E-49C8-9F23-CA61EF20E856}"/>
              </a:ext>
            </a:extLst>
          </p:cNvPr>
          <p:cNvPicPr>
            <a:picLocks noChangeAspect="1"/>
          </p:cNvPicPr>
          <p:nvPr/>
        </p:nvPicPr>
        <p:blipFill>
          <a:blip r:embed="rId4"/>
          <a:stretch>
            <a:fillRect/>
          </a:stretch>
        </p:blipFill>
        <p:spPr>
          <a:xfrm>
            <a:off x="5231124" y="4704570"/>
            <a:ext cx="3909512" cy="2126216"/>
          </a:xfrm>
          <a:prstGeom prst="rect">
            <a:avLst/>
          </a:prstGeom>
        </p:spPr>
      </p:pic>
      <p:pic>
        <p:nvPicPr>
          <p:cNvPr id="8" name="Picture 7">
            <a:extLst>
              <a:ext uri="{FF2B5EF4-FFF2-40B4-BE49-F238E27FC236}">
                <a16:creationId xmlns:a16="http://schemas.microsoft.com/office/drawing/2014/main" id="{3625DFFE-C4A6-4036-95DC-BA822866ABAF}"/>
              </a:ext>
            </a:extLst>
          </p:cNvPr>
          <p:cNvPicPr>
            <a:picLocks noChangeAspect="1"/>
          </p:cNvPicPr>
          <p:nvPr/>
        </p:nvPicPr>
        <p:blipFill>
          <a:blip r:embed="rId5"/>
          <a:stretch>
            <a:fillRect/>
          </a:stretch>
        </p:blipFill>
        <p:spPr>
          <a:xfrm>
            <a:off x="5231126" y="3124200"/>
            <a:ext cx="3912873" cy="2087489"/>
          </a:xfrm>
          <a:prstGeom prst="rect">
            <a:avLst/>
          </a:prstGeom>
        </p:spPr>
      </p:pic>
    </p:spTree>
    <p:extLst>
      <p:ext uri="{BB962C8B-B14F-4D97-AF65-F5344CB8AC3E}">
        <p14:creationId xmlns:p14="http://schemas.microsoft.com/office/powerpoint/2010/main" val="1787033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85725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200" kern="0" dirty="0">
                <a:solidFill>
                  <a:srgbClr val="274E13"/>
                </a:solidFill>
                <a:latin typeface="Arial Nova" panose="020B0504020202020204" pitchFamily="34" charset="0"/>
              </a:rPr>
              <a:t>Technology and Contemporary Society</a:t>
            </a:r>
            <a:br>
              <a:rPr lang="en-CA" sz="3600" kern="0" dirty="0">
                <a:solidFill>
                  <a:srgbClr val="274E13"/>
                </a:solidFill>
              </a:rPr>
            </a:br>
            <a:endParaRPr lang="en-CA" sz="3600" b="0" kern="0" dirty="0">
              <a:solidFill>
                <a:srgbClr val="274E13"/>
              </a:solidFill>
            </a:endParaRPr>
          </a:p>
        </p:txBody>
      </p:sp>
      <p:pic>
        <p:nvPicPr>
          <p:cNvPr id="12" name="Picture 11">
            <a:extLst>
              <a:ext uri="{FF2B5EF4-FFF2-40B4-BE49-F238E27FC236}">
                <a16:creationId xmlns:a16="http://schemas.microsoft.com/office/drawing/2014/main" id="{EC04D136-02D0-456A-A944-BF01E01DD00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tretch>
            <a:fillRect/>
          </a:stretch>
        </p:blipFill>
        <p:spPr>
          <a:xfrm>
            <a:off x="1680" y="1835840"/>
            <a:ext cx="9142321" cy="4164911"/>
          </a:xfrm>
          <a:prstGeom prst="rect">
            <a:avLst/>
          </a:prstGeom>
        </p:spPr>
      </p:pic>
      <p:sp>
        <p:nvSpPr>
          <p:cNvPr id="8" name="Google Shape;171;p26">
            <a:extLst>
              <a:ext uri="{FF2B5EF4-FFF2-40B4-BE49-F238E27FC236}">
                <a16:creationId xmlns:a16="http://schemas.microsoft.com/office/drawing/2014/main" id="{AF84E323-8EC6-4F00-8A10-53AD91307575}"/>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10EABE24-23FB-475F-BC2C-5D7A1F86FC58}"/>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0" name="Google Shape;171;p26">
            <a:extLst>
              <a:ext uri="{FF2B5EF4-FFF2-40B4-BE49-F238E27FC236}">
                <a16:creationId xmlns:a16="http://schemas.microsoft.com/office/drawing/2014/main" id="{A07A4747-591C-472A-9DE1-023DAD5481B7}"/>
              </a:ext>
            </a:extLst>
          </p:cNvPr>
          <p:cNvSpPr txBox="1">
            <a:spLocks/>
          </p:cNvSpPr>
          <p:nvPr/>
        </p:nvSpPr>
        <p:spPr>
          <a:xfrm>
            <a:off x="6346" y="5879411"/>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200" kern="0" dirty="0">
                <a:solidFill>
                  <a:srgbClr val="274E13"/>
                </a:solidFill>
                <a:latin typeface="Arial Nova" panose="020B0504020202020204" pitchFamily="34" charset="0"/>
              </a:rPr>
              <a:t>Methods of Waste Disposal</a:t>
            </a:r>
            <a:endParaRPr lang="en-CA" sz="3200" b="0" kern="0" dirty="0">
              <a:solidFill>
                <a:srgbClr val="274E13"/>
              </a:solidFill>
            </a:endParaRPr>
          </a:p>
        </p:txBody>
      </p:sp>
      <p:pic>
        <p:nvPicPr>
          <p:cNvPr id="13" name="Picture 12">
            <a:extLst>
              <a:ext uri="{FF2B5EF4-FFF2-40B4-BE49-F238E27FC236}">
                <a16:creationId xmlns:a16="http://schemas.microsoft.com/office/drawing/2014/main" id="{B6A9F748-18C7-4125-BBA4-20C9B6FC9D8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3835" y="25584"/>
            <a:ext cx="9113820" cy="6832416"/>
          </a:xfrm>
          <a:prstGeom prst="rect">
            <a:avLst/>
          </a:prstGeom>
        </p:spPr>
      </p:pic>
      <p:sp>
        <p:nvSpPr>
          <p:cNvPr id="14" name="TextBox 13">
            <a:extLst>
              <a:ext uri="{FF2B5EF4-FFF2-40B4-BE49-F238E27FC236}">
                <a16:creationId xmlns:a16="http://schemas.microsoft.com/office/drawing/2014/main" id="{392B3B48-3676-467C-BB93-F29682C6B360}"/>
              </a:ext>
            </a:extLst>
          </p:cNvPr>
          <p:cNvSpPr txBox="1"/>
          <p:nvPr/>
        </p:nvSpPr>
        <p:spPr>
          <a:xfrm>
            <a:off x="228600" y="6106210"/>
            <a:ext cx="8763000" cy="646331"/>
          </a:xfrm>
          <a:prstGeom prst="rect">
            <a:avLst/>
          </a:prstGeom>
          <a:solidFill>
            <a:schemeClr val="tx2">
              <a:lumMod val="75000"/>
            </a:schemeClr>
          </a:solidFill>
        </p:spPr>
        <p:txBody>
          <a:bodyPr wrap="square">
            <a:spAutoFit/>
          </a:bodyPr>
          <a:lstStyle/>
          <a:p>
            <a:pPr algn="ctr"/>
            <a:r>
              <a:rPr lang="en-US" b="1" dirty="0">
                <a:solidFill>
                  <a:schemeClr val="tx2">
                    <a:lumMod val="40000"/>
                    <a:lumOff val="60000"/>
                  </a:schemeClr>
                </a:solidFill>
                <a:latin typeface="Arial" panose="020B0604020202020204" pitchFamily="34" charset="0"/>
                <a:cs typeface="Arial" panose="020B0604020202020204" pitchFamily="34" charset="0"/>
              </a:rPr>
              <a:t>How Trash Makes Money In The U.S.</a:t>
            </a:r>
          </a:p>
          <a:p>
            <a:pPr algn="ctr"/>
            <a:r>
              <a:rPr lang="en-CA" b="1" dirty="0">
                <a:solidFill>
                  <a:schemeClr val="tx2">
                    <a:lumMod val="40000"/>
                    <a:lumOff val="60000"/>
                  </a:schemeClr>
                </a:solidFill>
                <a:latin typeface="Arial" panose="020B0604020202020204" pitchFamily="34" charset="0"/>
                <a:cs typeface="Arial" panose="020B0604020202020204" pitchFamily="34" charset="0"/>
              </a:rPr>
              <a:t>https://www.youtube.com/watch?v=uUmtJIBibMM</a:t>
            </a:r>
          </a:p>
        </p:txBody>
      </p:sp>
    </p:spTree>
    <p:extLst>
      <p:ext uri="{BB962C8B-B14F-4D97-AF65-F5344CB8AC3E}">
        <p14:creationId xmlns:p14="http://schemas.microsoft.com/office/powerpoint/2010/main" val="3139859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3000" kern="0" dirty="0">
                <a:solidFill>
                  <a:srgbClr val="274E13"/>
                </a:solidFill>
                <a:latin typeface="+mn-lt"/>
              </a:rPr>
              <a:t>Technology and the Contemporary Environment</a:t>
            </a:r>
            <a:endParaRPr lang="en-CA" sz="3000" kern="0" dirty="0">
              <a:solidFill>
                <a:srgbClr val="274E13"/>
              </a:solidFill>
              <a:latin typeface="+mn-lt"/>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3074" name="Picture 2" descr="These cafes are setting an example with their unique waste management  initiatives">
            <a:extLst>
              <a:ext uri="{FF2B5EF4-FFF2-40B4-BE49-F238E27FC236}">
                <a16:creationId xmlns:a16="http://schemas.microsoft.com/office/drawing/2014/main" id="{E32ACB48-AA8F-4FC4-A43C-6584436A8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8589"/>
            <a:ext cx="9144000" cy="4930136"/>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71;p26">
            <a:extLst>
              <a:ext uri="{FF2B5EF4-FFF2-40B4-BE49-F238E27FC236}">
                <a16:creationId xmlns:a16="http://schemas.microsoft.com/office/drawing/2014/main" id="{AB05E146-ACD7-4451-A116-29B39A05B745}"/>
              </a:ext>
            </a:extLst>
          </p:cNvPr>
          <p:cNvSpPr txBox="1">
            <a:spLocks/>
          </p:cNvSpPr>
          <p:nvPr/>
        </p:nvSpPr>
        <p:spPr>
          <a:xfrm>
            <a:off x="0" y="28194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E Waste Disposal</a:t>
            </a:r>
          </a:p>
        </p:txBody>
      </p:sp>
    </p:spTree>
    <p:extLst>
      <p:ext uri="{BB962C8B-B14F-4D97-AF65-F5344CB8AC3E}">
        <p14:creationId xmlns:p14="http://schemas.microsoft.com/office/powerpoint/2010/main" val="3837629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3000" kern="0" dirty="0">
                <a:solidFill>
                  <a:srgbClr val="274E13"/>
                </a:solidFill>
                <a:latin typeface="+mn-lt"/>
              </a:rPr>
              <a:t>Technology and the Contemporary Environment</a:t>
            </a:r>
            <a:endParaRPr lang="en-CA" sz="3000" kern="0" dirty="0">
              <a:solidFill>
                <a:srgbClr val="274E13"/>
              </a:solidFill>
              <a:latin typeface="+mn-lt"/>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3074" name="Picture 2" descr="These cafes are setting an example with their unique waste management  initiatives">
            <a:extLst>
              <a:ext uri="{FF2B5EF4-FFF2-40B4-BE49-F238E27FC236}">
                <a16:creationId xmlns:a16="http://schemas.microsoft.com/office/drawing/2014/main" id="{E32ACB48-AA8F-4FC4-A43C-6584436A8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8589"/>
            <a:ext cx="9144000" cy="49301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6BE1E1-1140-4296-93B3-5D2366B88D82}"/>
              </a:ext>
            </a:extLst>
          </p:cNvPr>
          <p:cNvPicPr>
            <a:picLocks noChangeAspect="1"/>
          </p:cNvPicPr>
          <p:nvPr/>
        </p:nvPicPr>
        <p:blipFill>
          <a:blip r:embed="rId4"/>
          <a:stretch>
            <a:fillRect/>
          </a:stretch>
        </p:blipFill>
        <p:spPr>
          <a:xfrm>
            <a:off x="1066800" y="978589"/>
            <a:ext cx="7119310" cy="4930136"/>
          </a:xfrm>
          <a:prstGeom prst="rect">
            <a:avLst/>
          </a:prstGeom>
        </p:spPr>
      </p:pic>
      <p:sp>
        <p:nvSpPr>
          <p:cNvPr id="7" name="Google Shape;171;p26">
            <a:extLst>
              <a:ext uri="{FF2B5EF4-FFF2-40B4-BE49-F238E27FC236}">
                <a16:creationId xmlns:a16="http://schemas.microsoft.com/office/drawing/2014/main" id="{695543DD-63DE-4DCA-BDFB-E33CE247A745}"/>
              </a:ext>
            </a:extLst>
          </p:cNvPr>
          <p:cNvSpPr txBox="1">
            <a:spLocks/>
          </p:cNvSpPr>
          <p:nvPr/>
        </p:nvSpPr>
        <p:spPr>
          <a:xfrm>
            <a:off x="0" y="28194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E Waste Disposal</a:t>
            </a:r>
          </a:p>
        </p:txBody>
      </p:sp>
    </p:spTree>
    <p:extLst>
      <p:ext uri="{BB962C8B-B14F-4D97-AF65-F5344CB8AC3E}">
        <p14:creationId xmlns:p14="http://schemas.microsoft.com/office/powerpoint/2010/main" val="266813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E-Waste Disposal</a:t>
            </a:r>
          </a:p>
        </p:txBody>
      </p:sp>
      <p:sp>
        <p:nvSpPr>
          <p:cNvPr id="7" name="TextBox 6">
            <a:extLst>
              <a:ext uri="{FF2B5EF4-FFF2-40B4-BE49-F238E27FC236}">
                <a16:creationId xmlns:a16="http://schemas.microsoft.com/office/drawing/2014/main" id="{0F0627D8-062E-48E8-BD51-E1F1C8F2D30F}"/>
              </a:ext>
            </a:extLst>
          </p:cNvPr>
          <p:cNvSpPr txBox="1"/>
          <p:nvPr/>
        </p:nvSpPr>
        <p:spPr>
          <a:xfrm>
            <a:off x="0" y="1780134"/>
            <a:ext cx="9067800" cy="4154984"/>
          </a:xfrm>
          <a:prstGeom prst="rect">
            <a:avLst/>
          </a:prstGeom>
          <a:noFill/>
        </p:spPr>
        <p:txBody>
          <a:bodyPr wrap="square">
            <a:spAutoFit/>
          </a:bodyPr>
          <a:lstStyle/>
          <a:p>
            <a:pPr marL="342900" indent="-342900" algn="l">
              <a:buFont typeface="Wingdings" panose="05000000000000000000" pitchFamily="2" charset="2"/>
              <a:buChar char="§"/>
            </a:pPr>
            <a:r>
              <a:rPr lang="en-US" sz="2400" dirty="0">
                <a:solidFill>
                  <a:schemeClr val="accent1">
                    <a:lumMod val="25000"/>
                  </a:schemeClr>
                </a:solidFill>
              </a:rPr>
              <a:t>Electronic waste (e-waste) is one of the fastest-growing pollution problems worldwide given the presence if a variety of toxic substances which can contaminate the environment and threaten human health, if disposal protocols are not meticulously managed (Kiddee, et al, 2012).</a:t>
            </a:r>
          </a:p>
          <a:p>
            <a:pPr marL="342900" indent="-342900" algn="l">
              <a:buFont typeface="Wingdings" panose="05000000000000000000" pitchFamily="2" charset="2"/>
              <a:buChar char="§"/>
            </a:pPr>
            <a:endParaRPr lang="en-US" sz="2400" dirty="0">
              <a:solidFill>
                <a:schemeClr val="accent1">
                  <a:lumMod val="25000"/>
                </a:schemeClr>
              </a:solidFill>
            </a:endParaRPr>
          </a:p>
          <a:p>
            <a:pPr marL="342900" indent="-342900" algn="l">
              <a:buFont typeface="Wingdings" panose="05000000000000000000" pitchFamily="2" charset="2"/>
              <a:buChar char="§"/>
            </a:pPr>
            <a:r>
              <a:rPr lang="en-US" sz="2400" dirty="0">
                <a:solidFill>
                  <a:schemeClr val="accent1">
                    <a:lumMod val="25000"/>
                  </a:schemeClr>
                </a:solidFill>
              </a:rPr>
              <a:t>E-waste disposal methods include landfill and incineration, both of which pose considerable contamination risks. Landfill leachates can potentially transport toxic substances into groundwater whilst combustion in an incinerator can emit toxic gases into the atmosphere.</a:t>
            </a:r>
          </a:p>
        </p:txBody>
      </p:sp>
    </p:spTree>
    <p:extLst>
      <p:ext uri="{BB962C8B-B14F-4D97-AF65-F5344CB8AC3E}">
        <p14:creationId xmlns:p14="http://schemas.microsoft.com/office/powerpoint/2010/main" val="4257361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E-Waste Disposal</a:t>
            </a:r>
          </a:p>
        </p:txBody>
      </p:sp>
      <p:sp>
        <p:nvSpPr>
          <p:cNvPr id="7" name="TextBox 6">
            <a:extLst>
              <a:ext uri="{FF2B5EF4-FFF2-40B4-BE49-F238E27FC236}">
                <a16:creationId xmlns:a16="http://schemas.microsoft.com/office/drawing/2014/main" id="{0F0627D8-062E-48E8-BD51-E1F1C8F2D30F}"/>
              </a:ext>
            </a:extLst>
          </p:cNvPr>
          <p:cNvSpPr txBox="1"/>
          <p:nvPr/>
        </p:nvSpPr>
        <p:spPr>
          <a:xfrm>
            <a:off x="35893" y="1832424"/>
            <a:ext cx="9142319" cy="5170646"/>
          </a:xfrm>
          <a:prstGeom prst="rect">
            <a:avLst/>
          </a:prstGeom>
          <a:noFill/>
        </p:spPr>
        <p:txBody>
          <a:bodyPr wrap="square">
            <a:spAutoFit/>
          </a:bodyPr>
          <a:lstStyle/>
          <a:p>
            <a:pPr marL="342900" indent="-342900" algn="l">
              <a:buFont typeface="Wingdings" panose="05000000000000000000" pitchFamily="2" charset="2"/>
              <a:buChar char="§"/>
            </a:pPr>
            <a:r>
              <a:rPr lang="en-US" sz="2200" dirty="0">
                <a:solidFill>
                  <a:schemeClr val="accent1">
                    <a:lumMod val="25000"/>
                  </a:schemeClr>
                </a:solidFill>
              </a:rPr>
              <a:t>Managing electronic waste (or e-waste) is one of the most rapidly growing pollution problems worldwide. New technologies are rapidly superseding millions of analogue appliances leading to their disposal in prescribed landfills despite potentially their adverse impacts on the environment.</a:t>
            </a:r>
          </a:p>
          <a:p>
            <a:pPr marL="342900" indent="-342900" algn="l">
              <a:buFont typeface="Wingdings" panose="05000000000000000000" pitchFamily="2" charset="2"/>
              <a:buChar char="§"/>
            </a:pPr>
            <a:endParaRPr lang="en-US" sz="1600" dirty="0">
              <a:solidFill>
                <a:schemeClr val="accent1">
                  <a:lumMod val="25000"/>
                </a:schemeClr>
              </a:solidFill>
            </a:endParaRPr>
          </a:p>
          <a:p>
            <a:pPr marL="342900" indent="-342900" algn="l">
              <a:buFont typeface="Wingdings" panose="05000000000000000000" pitchFamily="2" charset="2"/>
              <a:buChar char="§"/>
            </a:pPr>
            <a:r>
              <a:rPr lang="en-US" sz="2200" dirty="0">
                <a:solidFill>
                  <a:schemeClr val="accent1">
                    <a:lumMod val="25000"/>
                  </a:schemeClr>
                </a:solidFill>
              </a:rPr>
              <a:t>E-waste consists of a large variety of materials (Zhang and Forssberg, 1997), some of which contain a range of toxic substances that can contaminate the environment and threaten human health if not appropriately managed.</a:t>
            </a:r>
          </a:p>
          <a:p>
            <a:pPr marL="342900" indent="-342900" algn="l">
              <a:buFont typeface="Wingdings" panose="05000000000000000000" pitchFamily="2" charset="2"/>
              <a:buChar char="§"/>
            </a:pPr>
            <a:endParaRPr lang="en-US" dirty="0">
              <a:solidFill>
                <a:schemeClr val="accent1">
                  <a:lumMod val="25000"/>
                </a:schemeClr>
              </a:solidFill>
            </a:endParaRPr>
          </a:p>
          <a:p>
            <a:pPr marL="342900" indent="-342900" algn="l">
              <a:buFont typeface="Wingdings" panose="05000000000000000000" pitchFamily="2" charset="2"/>
              <a:buChar char="§"/>
            </a:pPr>
            <a:r>
              <a:rPr lang="en-US" sz="2200" dirty="0">
                <a:solidFill>
                  <a:schemeClr val="accent1">
                    <a:lumMod val="25000"/>
                  </a:schemeClr>
                </a:solidFill>
              </a:rPr>
              <a:t>The rapid growth of e-waste and the ineffectiveness of legislation has led to inappropriate management strategies in both developed and developing countries, leading to profound impacts on the environment. </a:t>
            </a:r>
          </a:p>
        </p:txBody>
      </p:sp>
    </p:spTree>
    <p:extLst>
      <p:ext uri="{BB962C8B-B14F-4D97-AF65-F5344CB8AC3E}">
        <p14:creationId xmlns:p14="http://schemas.microsoft.com/office/powerpoint/2010/main" val="2046058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1008136"/>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E-Waste Disposal</a:t>
            </a:r>
          </a:p>
        </p:txBody>
      </p:sp>
      <p:sp>
        <p:nvSpPr>
          <p:cNvPr id="7" name="TextBox 6">
            <a:extLst>
              <a:ext uri="{FF2B5EF4-FFF2-40B4-BE49-F238E27FC236}">
                <a16:creationId xmlns:a16="http://schemas.microsoft.com/office/drawing/2014/main" id="{0F0627D8-062E-48E8-BD51-E1F1C8F2D30F}"/>
              </a:ext>
            </a:extLst>
          </p:cNvPr>
          <p:cNvSpPr txBox="1"/>
          <p:nvPr/>
        </p:nvSpPr>
        <p:spPr>
          <a:xfrm>
            <a:off x="0" y="1642794"/>
            <a:ext cx="4722719" cy="4893647"/>
          </a:xfrm>
          <a:prstGeom prst="rect">
            <a:avLst/>
          </a:prstGeom>
          <a:noFill/>
        </p:spPr>
        <p:txBody>
          <a:bodyPr wrap="square">
            <a:spAutoFit/>
          </a:bodyPr>
          <a:lstStyle/>
          <a:p>
            <a:pPr algn="l"/>
            <a:endParaRPr lang="en-US" sz="2400" dirty="0">
              <a:solidFill>
                <a:schemeClr val="accent1">
                  <a:lumMod val="25000"/>
                </a:schemeClr>
              </a:solidFill>
            </a:endParaRPr>
          </a:p>
          <a:p>
            <a:pPr marL="342900" indent="-342900" algn="l">
              <a:buFont typeface="Wingdings" panose="05000000000000000000" pitchFamily="2" charset="2"/>
              <a:buChar char="§"/>
            </a:pPr>
            <a:r>
              <a:rPr lang="en-US" sz="2400" dirty="0">
                <a:solidFill>
                  <a:schemeClr val="accent1">
                    <a:lumMod val="25000"/>
                  </a:schemeClr>
                </a:solidFill>
              </a:rPr>
              <a:t>The key to success in terms of e-waste management is to develop eco-design devices, properly collect e-waste, recover and recycle material by safe methods, dispose of e-waste by suitable techniques, restrict the transfer of used electronic devices to developing countries, and raise awareness of the effect of e-waste.</a:t>
            </a:r>
          </a:p>
        </p:txBody>
      </p:sp>
      <p:pic>
        <p:nvPicPr>
          <p:cNvPr id="2" name="Picture 1">
            <a:extLst>
              <a:ext uri="{FF2B5EF4-FFF2-40B4-BE49-F238E27FC236}">
                <a16:creationId xmlns:a16="http://schemas.microsoft.com/office/drawing/2014/main" id="{185680D6-9762-4C8A-B0B4-D5FF06414640}"/>
              </a:ext>
            </a:extLst>
          </p:cNvPr>
          <p:cNvPicPr>
            <a:picLocks noChangeAspect="1"/>
          </p:cNvPicPr>
          <p:nvPr/>
        </p:nvPicPr>
        <p:blipFill>
          <a:blip r:embed="rId3"/>
          <a:stretch>
            <a:fillRect/>
          </a:stretch>
        </p:blipFill>
        <p:spPr>
          <a:xfrm>
            <a:off x="4724400" y="2217063"/>
            <a:ext cx="4303827" cy="4303827"/>
          </a:xfrm>
          <a:prstGeom prst="rect">
            <a:avLst/>
          </a:prstGeom>
        </p:spPr>
      </p:pic>
    </p:spTree>
    <p:extLst>
      <p:ext uri="{BB962C8B-B14F-4D97-AF65-F5344CB8AC3E}">
        <p14:creationId xmlns:p14="http://schemas.microsoft.com/office/powerpoint/2010/main" val="4096999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kumimoji="0" lang="en-CA" sz="3000" i="0" u="none" strike="noStrike" kern="0" cap="none" spc="0" normalizeH="0" baseline="0" noProof="0" dirty="0">
                <a:ln>
                  <a:noFill/>
                </a:ln>
                <a:solidFill>
                  <a:srgbClr val="274E13"/>
                </a:solidFill>
                <a:effectLst/>
                <a:uLnTx/>
                <a:uFillTx/>
                <a:latin typeface="Arial"/>
                <a:ea typeface="+mn-ea"/>
                <a:cs typeface="+mn-cs"/>
              </a:rPr>
              <a:t>Technology and the Contemporary Environment</a:t>
            </a:r>
            <a:br>
              <a:rPr lang="en-CA" sz="3600" kern="0" dirty="0">
                <a:solidFill>
                  <a:srgbClr val="274E13"/>
                </a:solidFill>
              </a:rPr>
            </a:br>
            <a:endParaRPr lang="en-CA" sz="3600" b="0" kern="0" dirty="0">
              <a:solidFill>
                <a:srgbClr val="274E13"/>
              </a:solidFill>
            </a:endParaRPr>
          </a:p>
        </p:txBody>
      </p:sp>
      <p:sp>
        <p:nvSpPr>
          <p:cNvPr id="9" name="TextBox 8">
            <a:extLst>
              <a:ext uri="{FF2B5EF4-FFF2-40B4-BE49-F238E27FC236}">
                <a16:creationId xmlns:a16="http://schemas.microsoft.com/office/drawing/2014/main" id="{4E1D861B-56FD-4866-B953-9BFB8D056B75}"/>
              </a:ext>
            </a:extLst>
          </p:cNvPr>
          <p:cNvSpPr txBox="1"/>
          <p:nvPr/>
        </p:nvSpPr>
        <p:spPr>
          <a:xfrm>
            <a:off x="76200" y="1828982"/>
            <a:ext cx="9142320" cy="4881336"/>
          </a:xfrm>
          <a:prstGeom prst="rect">
            <a:avLst/>
          </a:prstGeom>
          <a:noFill/>
        </p:spPr>
        <p:txBody>
          <a:bodyPr wrap="square">
            <a:spAutoFit/>
          </a:bodyPr>
          <a:lstStyle/>
          <a:p>
            <a:pPr>
              <a:lnSpc>
                <a:spcPct val="80000"/>
              </a:lnSpc>
              <a:spcBef>
                <a:spcPct val="0"/>
              </a:spcBef>
              <a:buClr>
                <a:srgbClr val="000000"/>
              </a:buClr>
              <a:tabLst>
                <a:tab pos="228600" algn="ctr"/>
                <a:tab pos="685800" algn="l"/>
                <a:tab pos="2743200" algn="ctr"/>
                <a:tab pos="4114800" algn="ctr"/>
                <a:tab pos="5486400" algn="ctr"/>
                <a:tab pos="7264400" algn="ctr"/>
              </a:tabLst>
              <a:defRPr/>
            </a:pPr>
            <a:endParaRPr lang="en-US" sz="1400" kern="0" spc="150" dirty="0">
              <a:solidFill>
                <a:srgbClr val="274E13"/>
              </a:solidFill>
              <a:latin typeface="Arial" panose="020B0604020202020204" pitchFamily="34" charset="0"/>
              <a:cs typeface="Arial" panose="020B0604020202020204" pitchFamily="34" charset="0"/>
              <a:sym typeface="Arial"/>
            </a:endParaRPr>
          </a:p>
          <a:p>
            <a:pPr marL="388620" marR="0" lvl="0" indent="-342900" algn="l" defTabSz="914400" rtl="0" eaLnBrk="1" fontAlgn="auto" latinLnBrk="0" hangingPunct="1">
              <a:lnSpc>
                <a:spcPct val="100000"/>
              </a:lnSpc>
              <a:spcBef>
                <a:spcPct val="2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Summarize and compare the </a:t>
            </a:r>
            <a:r>
              <a:rPr kumimoji="0" lang="en-US" altLang="en-US" sz="2500" b="1"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types of waste </a:t>
            </a: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we generate, the scale of the waste dilemma, and the </a:t>
            </a:r>
            <a:r>
              <a:rPr kumimoji="0" lang="en-US" altLang="en-US" sz="2500" b="1"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major approaches </a:t>
            </a: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to managing waste.</a:t>
            </a:r>
          </a:p>
          <a:p>
            <a:pPr marL="388620" marR="0" lvl="0" indent="-342900" algn="l" defTabSz="914400" rtl="0" eaLnBrk="1" fontAlgn="auto" latinLnBrk="0" hangingPunct="1">
              <a:lnSpc>
                <a:spcPct val="100000"/>
              </a:lnSpc>
              <a:spcBef>
                <a:spcPct val="2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Describe </a:t>
            </a:r>
            <a:r>
              <a:rPr kumimoji="0" lang="en-US" altLang="en-US" sz="2500" b="1"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conventional municipal waste disposal </a:t>
            </a: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methods: landfills and incineration.</a:t>
            </a:r>
          </a:p>
          <a:p>
            <a:pPr marL="388620" marR="0" lvl="0" indent="-342900" algn="l" defTabSz="914400" rtl="0" eaLnBrk="1" fontAlgn="auto" latinLnBrk="0" hangingPunct="1">
              <a:lnSpc>
                <a:spcPct val="100000"/>
              </a:lnSpc>
              <a:spcBef>
                <a:spcPct val="2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Evaluate approaches for </a:t>
            </a:r>
            <a:r>
              <a:rPr kumimoji="0" lang="en-US" altLang="en-US" sz="2500" b="1"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reducing waste</a:t>
            </a: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 </a:t>
            </a:r>
            <a:r>
              <a:rPr kumimoji="0" lang="en-US" altLang="en-US" sz="2500" b="1"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source reduction</a:t>
            </a: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 </a:t>
            </a:r>
            <a:r>
              <a:rPr kumimoji="0" lang="en-US" altLang="en-US" sz="2500" b="1"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reuse</a:t>
            </a: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 </a:t>
            </a:r>
            <a:r>
              <a:rPr kumimoji="0" lang="en-US" altLang="en-US" sz="2500" b="1"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composting</a:t>
            </a: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 and </a:t>
            </a:r>
            <a:r>
              <a:rPr kumimoji="0" lang="en-US" altLang="en-US" sz="2500" b="1"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recycling</a:t>
            </a: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a:t>
            </a:r>
          </a:p>
          <a:p>
            <a:pPr marL="388620" marR="0" lvl="0" indent="-342900" algn="l" defTabSz="914400" rtl="0" eaLnBrk="1" fontAlgn="auto" latinLnBrk="0" hangingPunct="1">
              <a:lnSpc>
                <a:spcPct val="100000"/>
              </a:lnSpc>
              <a:spcBef>
                <a:spcPct val="2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Discuss industrial </a:t>
            </a:r>
            <a:r>
              <a:rPr kumimoji="0" lang="en-US" altLang="en-US" sz="2500" b="1"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solid waste management </a:t>
            </a: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and </a:t>
            </a:r>
            <a:r>
              <a:rPr kumimoji="0" lang="en-US" altLang="en-US" sz="2500" b="1"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principles</a:t>
            </a: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 of </a:t>
            </a:r>
            <a:r>
              <a:rPr kumimoji="0" lang="en-US" altLang="en-US" sz="2500" b="1"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industrial ecology</a:t>
            </a: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a:t>
            </a:r>
          </a:p>
          <a:p>
            <a:pPr marL="388620" marR="0" lvl="0" indent="-342900" algn="l" defTabSz="914400" rtl="0" eaLnBrk="1" fontAlgn="auto" latinLnBrk="0" hangingPunct="1">
              <a:lnSpc>
                <a:spcPct val="100000"/>
              </a:lnSpc>
              <a:spcBef>
                <a:spcPct val="2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Assess issues in managing hazardous waste and e-waste.</a:t>
            </a:r>
            <a:endParaRPr kumimoji="0" lang="en-US" sz="2500" b="0" i="0" u="none" strike="noStrike" kern="1200" cap="none" spc="150" normalizeH="0" baseline="0" noProof="0" dirty="0">
              <a:ln>
                <a:noFill/>
              </a:ln>
              <a:solidFill>
                <a:schemeClr val="accent1">
                  <a:lumMod val="25000"/>
                </a:schemeClr>
              </a:solidFill>
              <a:effectLst/>
              <a:uLnTx/>
              <a:uFillTx/>
              <a:ea typeface="+mn-ea"/>
              <a:cs typeface="+mn-cs"/>
            </a:endParaRPr>
          </a:p>
        </p:txBody>
      </p:sp>
      <p:sp>
        <p:nvSpPr>
          <p:cNvPr id="5" name="Google Shape;171;p26">
            <a:extLst>
              <a:ext uri="{FF2B5EF4-FFF2-40B4-BE49-F238E27FC236}">
                <a16:creationId xmlns:a16="http://schemas.microsoft.com/office/drawing/2014/main" id="{BF2EFC0C-0264-41F6-82BA-FF209900064C}"/>
              </a:ext>
            </a:extLst>
          </p:cNvPr>
          <p:cNvSpPr txBox="1">
            <a:spLocks/>
          </p:cNvSpPr>
          <p:nvPr/>
        </p:nvSpPr>
        <p:spPr>
          <a:xfrm>
            <a:off x="892680" y="850393"/>
            <a:ext cx="7356959"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Learning Objectives</a:t>
            </a: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1633722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326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Contemporary Environment</a:t>
            </a:r>
            <a:br>
              <a:rPr lang="en-CA" sz="3600" kern="0" dirty="0">
                <a:solidFill>
                  <a:srgbClr val="274E13"/>
                </a:solidFill>
              </a:rPr>
            </a:br>
            <a:endParaRPr lang="en-CA" sz="3600" b="0" kern="0" dirty="0">
              <a:solidFill>
                <a:srgbClr val="274E13"/>
              </a:solidFill>
            </a:endParaRPr>
          </a:p>
        </p:txBody>
      </p:sp>
      <p:pic>
        <p:nvPicPr>
          <p:cNvPr id="12" name="Picture 11">
            <a:extLst>
              <a:ext uri="{FF2B5EF4-FFF2-40B4-BE49-F238E27FC236}">
                <a16:creationId xmlns:a16="http://schemas.microsoft.com/office/drawing/2014/main" id="{EC04D136-02D0-456A-A944-BF01E01DD00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tretch>
            <a:fillRect/>
          </a:stretch>
        </p:blipFill>
        <p:spPr>
          <a:xfrm>
            <a:off x="1680" y="1835840"/>
            <a:ext cx="9142321" cy="4164911"/>
          </a:xfrm>
          <a:prstGeom prst="rect">
            <a:avLst/>
          </a:prstGeom>
        </p:spPr>
      </p:pic>
      <p:sp>
        <p:nvSpPr>
          <p:cNvPr id="9" name="Google Shape;171;p26">
            <a:extLst>
              <a:ext uri="{FF2B5EF4-FFF2-40B4-BE49-F238E27FC236}">
                <a16:creationId xmlns:a16="http://schemas.microsoft.com/office/drawing/2014/main" id="{10EABE24-23FB-475F-BC2C-5D7A1F86FC58}"/>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0" name="Google Shape;171;p26">
            <a:extLst>
              <a:ext uri="{FF2B5EF4-FFF2-40B4-BE49-F238E27FC236}">
                <a16:creationId xmlns:a16="http://schemas.microsoft.com/office/drawing/2014/main" id="{A07A4747-591C-472A-9DE1-023DAD5481B7}"/>
              </a:ext>
            </a:extLst>
          </p:cNvPr>
          <p:cNvSpPr txBox="1">
            <a:spLocks/>
          </p:cNvSpPr>
          <p:nvPr/>
        </p:nvSpPr>
        <p:spPr>
          <a:xfrm>
            <a:off x="6346" y="5879411"/>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200" kern="0" dirty="0">
                <a:solidFill>
                  <a:srgbClr val="274E13"/>
                </a:solidFill>
                <a:latin typeface="Arial Nova" panose="020B0504020202020204" pitchFamily="34" charset="0"/>
              </a:rPr>
              <a:t>Methods of Waste Disposal</a:t>
            </a:r>
            <a:endParaRPr lang="en-CA" sz="3200" b="0" kern="0" dirty="0">
              <a:solidFill>
                <a:srgbClr val="274E13"/>
              </a:solidFill>
            </a:endParaRPr>
          </a:p>
        </p:txBody>
      </p:sp>
      <p:pic>
        <p:nvPicPr>
          <p:cNvPr id="3" name="Picture 2">
            <a:extLst>
              <a:ext uri="{FF2B5EF4-FFF2-40B4-BE49-F238E27FC236}">
                <a16:creationId xmlns:a16="http://schemas.microsoft.com/office/drawing/2014/main" id="{DFF51FD0-46C6-4300-9169-CA2962482BF6}"/>
              </a:ext>
            </a:extLst>
          </p:cNvPr>
          <p:cNvPicPr>
            <a:picLocks noChangeAspect="1"/>
          </p:cNvPicPr>
          <p:nvPr/>
        </p:nvPicPr>
        <p:blipFill>
          <a:blip r:embed="rId6"/>
          <a:stretch>
            <a:fillRect/>
          </a:stretch>
        </p:blipFill>
        <p:spPr>
          <a:xfrm>
            <a:off x="6345" y="979072"/>
            <a:ext cx="4708477" cy="2907128"/>
          </a:xfrm>
          <a:prstGeom prst="rect">
            <a:avLst/>
          </a:prstGeom>
        </p:spPr>
      </p:pic>
      <p:pic>
        <p:nvPicPr>
          <p:cNvPr id="11266" name="Picture 2" descr="Waste Management Stock Photos and Images - 123RF">
            <a:extLst>
              <a:ext uri="{FF2B5EF4-FFF2-40B4-BE49-F238E27FC236}">
                <a16:creationId xmlns:a16="http://schemas.microsoft.com/office/drawing/2014/main" id="{C9C47CE9-1571-4819-8BCB-CD3A227319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975324"/>
            <a:ext cx="4489454" cy="29071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BB92FED-4E63-441F-83D8-C309DF1E6134}"/>
              </a:ext>
            </a:extLst>
          </p:cNvPr>
          <p:cNvPicPr>
            <a:picLocks noChangeAspect="1"/>
          </p:cNvPicPr>
          <p:nvPr/>
        </p:nvPicPr>
        <p:blipFill>
          <a:blip r:embed="rId8"/>
          <a:stretch>
            <a:fillRect/>
          </a:stretch>
        </p:blipFill>
        <p:spPr>
          <a:xfrm>
            <a:off x="4504128" y="3827669"/>
            <a:ext cx="4633526" cy="3041574"/>
          </a:xfrm>
          <a:prstGeom prst="rect">
            <a:avLst/>
          </a:prstGeom>
        </p:spPr>
      </p:pic>
      <p:pic>
        <p:nvPicPr>
          <p:cNvPr id="6" name="Picture 5">
            <a:extLst>
              <a:ext uri="{FF2B5EF4-FFF2-40B4-BE49-F238E27FC236}">
                <a16:creationId xmlns:a16="http://schemas.microsoft.com/office/drawing/2014/main" id="{79A99DF0-036E-4C47-816D-94F46A568394}"/>
              </a:ext>
            </a:extLst>
          </p:cNvPr>
          <p:cNvPicPr>
            <a:picLocks noChangeAspect="1"/>
          </p:cNvPicPr>
          <p:nvPr/>
        </p:nvPicPr>
        <p:blipFill>
          <a:blip r:embed="rId9"/>
          <a:stretch>
            <a:fillRect/>
          </a:stretch>
        </p:blipFill>
        <p:spPr>
          <a:xfrm>
            <a:off x="-2811" y="3800605"/>
            <a:ext cx="4624363" cy="3079880"/>
          </a:xfrm>
          <a:prstGeom prst="rect">
            <a:avLst/>
          </a:prstGeom>
        </p:spPr>
      </p:pic>
      <p:sp>
        <p:nvSpPr>
          <p:cNvPr id="14" name="TextBox 13">
            <a:extLst>
              <a:ext uri="{FF2B5EF4-FFF2-40B4-BE49-F238E27FC236}">
                <a16:creationId xmlns:a16="http://schemas.microsoft.com/office/drawing/2014/main" id="{2F62B89D-6D15-4CC9-A851-DD3A63BE1B50}"/>
              </a:ext>
            </a:extLst>
          </p:cNvPr>
          <p:cNvSpPr txBox="1"/>
          <p:nvPr/>
        </p:nvSpPr>
        <p:spPr>
          <a:xfrm>
            <a:off x="381000" y="6127981"/>
            <a:ext cx="8458200" cy="646331"/>
          </a:xfrm>
          <a:prstGeom prst="rect">
            <a:avLst/>
          </a:prstGeom>
          <a:solidFill>
            <a:schemeClr val="accent1">
              <a:lumMod val="90000"/>
            </a:schemeClr>
          </a:solidFill>
        </p:spPr>
        <p:txBody>
          <a:bodyPr wrap="square">
            <a:spAutoFit/>
          </a:bodyPr>
          <a:lstStyle/>
          <a:p>
            <a:pPr algn="ctr"/>
            <a:r>
              <a:rPr lang="en-US" dirty="0">
                <a:solidFill>
                  <a:schemeClr val="accent1">
                    <a:lumMod val="25000"/>
                  </a:schemeClr>
                </a:solidFill>
                <a:latin typeface="Arial" panose="020B0604020202020204" pitchFamily="34" charset="0"/>
                <a:cs typeface="Arial" panose="020B0604020202020204" pitchFamily="34" charset="0"/>
              </a:rPr>
              <a:t>Reduce, Reuse, Recycle!</a:t>
            </a:r>
          </a:p>
          <a:p>
            <a:pPr algn="ctr"/>
            <a:r>
              <a:rPr lang="en-US" dirty="0">
                <a:solidFill>
                  <a:schemeClr val="accent1">
                    <a:lumMod val="25000"/>
                  </a:schemeClr>
                </a:solidFill>
                <a:latin typeface="Arial" panose="020B0604020202020204" pitchFamily="34" charset="0"/>
                <a:cs typeface="Arial" panose="020B0604020202020204" pitchFamily="34" charset="0"/>
              </a:rPr>
              <a:t>https://www.youtube.com/watch?v=i4a7aeA8F60</a:t>
            </a:r>
          </a:p>
        </p:txBody>
      </p:sp>
      <p:sp>
        <p:nvSpPr>
          <p:cNvPr id="15" name="Google Shape;171;p26">
            <a:extLst>
              <a:ext uri="{FF2B5EF4-FFF2-40B4-BE49-F238E27FC236}">
                <a16:creationId xmlns:a16="http://schemas.microsoft.com/office/drawing/2014/main" id="{B6513D28-59CA-4A2C-A2D2-2E58A8A855B1}"/>
              </a:ext>
            </a:extLst>
          </p:cNvPr>
          <p:cNvSpPr txBox="1">
            <a:spLocks/>
          </p:cNvSpPr>
          <p:nvPr/>
        </p:nvSpPr>
        <p:spPr>
          <a:xfrm>
            <a:off x="1680" y="3276600"/>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Reduction and Recycling</a:t>
            </a:r>
          </a:p>
        </p:txBody>
      </p:sp>
    </p:spTree>
    <p:extLst>
      <p:ext uri="{BB962C8B-B14F-4D97-AF65-F5344CB8AC3E}">
        <p14:creationId xmlns:p14="http://schemas.microsoft.com/office/powerpoint/2010/main" val="3482986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Reduction and Recycling</a:t>
            </a:r>
          </a:p>
        </p:txBody>
      </p:sp>
      <p:sp>
        <p:nvSpPr>
          <p:cNvPr id="7" name="TextBox 6">
            <a:extLst>
              <a:ext uri="{FF2B5EF4-FFF2-40B4-BE49-F238E27FC236}">
                <a16:creationId xmlns:a16="http://schemas.microsoft.com/office/drawing/2014/main" id="{0F0627D8-062E-48E8-BD51-E1F1C8F2D30F}"/>
              </a:ext>
            </a:extLst>
          </p:cNvPr>
          <p:cNvSpPr txBox="1"/>
          <p:nvPr/>
        </p:nvSpPr>
        <p:spPr>
          <a:xfrm>
            <a:off x="9175" y="1842880"/>
            <a:ext cx="5397973" cy="5093702"/>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Source reduction is about preventing waste generation in the first place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Avoids costs of disposal and recycling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Helps conserve resources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Minimizes pollution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Can save consumers and businesses money</a:t>
            </a:r>
          </a:p>
        </p:txBody>
      </p:sp>
      <p:pic>
        <p:nvPicPr>
          <p:cNvPr id="3" name="Picture 2">
            <a:extLst>
              <a:ext uri="{FF2B5EF4-FFF2-40B4-BE49-F238E27FC236}">
                <a16:creationId xmlns:a16="http://schemas.microsoft.com/office/drawing/2014/main" id="{2582F298-2344-4777-B849-4915BF682383}"/>
              </a:ext>
            </a:extLst>
          </p:cNvPr>
          <p:cNvPicPr>
            <a:picLocks noChangeAspect="1"/>
          </p:cNvPicPr>
          <p:nvPr/>
        </p:nvPicPr>
        <p:blipFill>
          <a:blip r:embed="rId3"/>
          <a:stretch>
            <a:fillRect/>
          </a:stretch>
        </p:blipFill>
        <p:spPr>
          <a:xfrm>
            <a:off x="5401720" y="4118513"/>
            <a:ext cx="3740600" cy="2719052"/>
          </a:xfrm>
          <a:prstGeom prst="rect">
            <a:avLst/>
          </a:prstGeom>
        </p:spPr>
      </p:pic>
      <p:pic>
        <p:nvPicPr>
          <p:cNvPr id="8" name="Picture 7">
            <a:extLst>
              <a:ext uri="{FF2B5EF4-FFF2-40B4-BE49-F238E27FC236}">
                <a16:creationId xmlns:a16="http://schemas.microsoft.com/office/drawing/2014/main" id="{D81DEA52-01CF-4F03-9001-E19847E24738}"/>
              </a:ext>
            </a:extLst>
          </p:cNvPr>
          <p:cNvPicPr>
            <a:picLocks noChangeAspect="1"/>
          </p:cNvPicPr>
          <p:nvPr/>
        </p:nvPicPr>
        <p:blipFill>
          <a:blip r:embed="rId4"/>
          <a:stretch>
            <a:fillRect/>
          </a:stretch>
        </p:blipFill>
        <p:spPr>
          <a:xfrm>
            <a:off x="5407148" y="1835840"/>
            <a:ext cx="3740600" cy="2491284"/>
          </a:xfrm>
          <a:prstGeom prst="rect">
            <a:avLst/>
          </a:prstGeom>
        </p:spPr>
      </p:pic>
    </p:spTree>
    <p:extLst>
      <p:ext uri="{BB962C8B-B14F-4D97-AF65-F5344CB8AC3E}">
        <p14:creationId xmlns:p14="http://schemas.microsoft.com/office/powerpoint/2010/main" val="2608929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1680" y="969440"/>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Reduction and Recycling</a:t>
            </a:r>
          </a:p>
        </p:txBody>
      </p:sp>
      <p:sp>
        <p:nvSpPr>
          <p:cNvPr id="7" name="TextBox 6">
            <a:extLst>
              <a:ext uri="{FF2B5EF4-FFF2-40B4-BE49-F238E27FC236}">
                <a16:creationId xmlns:a16="http://schemas.microsoft.com/office/drawing/2014/main" id="{0F0627D8-062E-48E8-BD51-E1F1C8F2D30F}"/>
              </a:ext>
            </a:extLst>
          </p:cNvPr>
          <p:cNvSpPr txBox="1"/>
          <p:nvPr/>
        </p:nvSpPr>
        <p:spPr>
          <a:xfrm>
            <a:off x="76200" y="1826691"/>
            <a:ext cx="5320697" cy="44242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Reducing waste at its source is a better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schemeClr val="accent1">
                  <a:lumMod val="25000"/>
                </a:schemeClr>
              </a:solidFill>
              <a:effectLst/>
              <a:uLnTx/>
              <a:uFillTx/>
              <a:ea typeface="+mn-ea"/>
              <a:cs typeface="+mn-cs"/>
            </a:endParaRPr>
          </a:p>
          <a:p>
            <a:pPr marR="0" lvl="0" algn="l" defTabSz="914400" rtl="0" eaLnBrk="1" fontAlgn="base" latinLnBrk="0" hangingPunct="1">
              <a:lnSpc>
                <a:spcPct val="90000"/>
              </a:lnSpc>
              <a:spcBef>
                <a:spcPct val="40000"/>
              </a:spcBef>
              <a:spcAft>
                <a:spcPct val="0"/>
              </a:spcAft>
              <a:buClr>
                <a:srgbClr val="000000"/>
              </a:buClr>
              <a:buSzTx/>
              <a:tabLst/>
              <a:defRPr/>
            </a:pPr>
            <a:r>
              <a:rPr kumimoji="0" lang="en-US" altLang="en-US" sz="2500" b="1" i="0" u="none" strike="noStrike" kern="1200" cap="none" spc="0" normalizeH="0" baseline="0" noProof="0" dirty="0">
                <a:ln>
                  <a:noFill/>
                </a:ln>
                <a:solidFill>
                  <a:schemeClr val="accent1">
                    <a:lumMod val="25000"/>
                  </a:schemeClr>
                </a:solidFill>
                <a:effectLst/>
                <a:uLnTx/>
                <a:uFillTx/>
                <a:ea typeface="+mn-ea"/>
                <a:cs typeface="+mn-cs"/>
              </a:rPr>
              <a:t>Strategies</a:t>
            </a:r>
          </a:p>
          <a:p>
            <a:pPr marL="342900" marR="0" lvl="0" indent="-342900" algn="l" defTabSz="914400" rtl="0" eaLnBrk="1" fontAlgn="base" latinLnBrk="0" hangingPunct="1">
              <a:lnSpc>
                <a:spcPct val="90000"/>
              </a:lnSpc>
              <a:spcBef>
                <a:spcPct val="40000"/>
              </a:spcBef>
              <a:spcAft>
                <a:spcPct val="0"/>
              </a:spcAft>
              <a:buClr>
                <a:srgbClr val="000000"/>
              </a:buClr>
              <a:buSzTx/>
              <a:buFont typeface="Times New Roman" panose="02020603050405020304" pitchFamily="18"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Reduce packaging</a:t>
            </a:r>
          </a:p>
          <a:p>
            <a:pPr marL="342900" marR="0" lvl="0" indent="-342900" algn="l" defTabSz="914400" rtl="0" eaLnBrk="1" fontAlgn="base" latinLnBrk="0" hangingPunct="1">
              <a:lnSpc>
                <a:spcPct val="90000"/>
              </a:lnSpc>
              <a:spcBef>
                <a:spcPct val="40000"/>
              </a:spcBef>
              <a:spcAft>
                <a:spcPct val="0"/>
              </a:spcAft>
              <a:buClr>
                <a:srgbClr val="000000"/>
              </a:buClr>
              <a:buSzTx/>
              <a:buFont typeface="Times New Roman" panose="02020603050405020304" pitchFamily="18"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Make packaging more recyclable</a:t>
            </a:r>
          </a:p>
          <a:p>
            <a:pPr marL="342900" marR="0" lvl="0" indent="-342900" algn="l" defTabSz="914400" rtl="0" eaLnBrk="1" fontAlgn="base" latinLnBrk="0" hangingPunct="1">
              <a:lnSpc>
                <a:spcPct val="90000"/>
              </a:lnSpc>
              <a:spcBef>
                <a:spcPct val="40000"/>
              </a:spcBef>
              <a:spcAft>
                <a:spcPct val="0"/>
              </a:spcAft>
              <a:buClr>
                <a:srgbClr val="000000"/>
              </a:buClr>
              <a:buSzTx/>
              <a:buFont typeface="Times New Roman" panose="02020603050405020304" pitchFamily="18"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Ban or per-bag charges for plastic grocery bags</a:t>
            </a:r>
          </a:p>
          <a:p>
            <a:pPr marL="342900" marR="0" lvl="0" indent="-342900" algn="l" defTabSz="914400" rtl="0" eaLnBrk="1" fontAlgn="base" latinLnBrk="0" hangingPunct="1">
              <a:lnSpc>
                <a:spcPct val="90000"/>
              </a:lnSpc>
              <a:spcBef>
                <a:spcPct val="40000"/>
              </a:spcBef>
              <a:spcAft>
                <a:spcPct val="0"/>
              </a:spcAft>
              <a:buClr>
                <a:srgbClr val="000000"/>
              </a:buClr>
              <a:buSzTx/>
              <a:buFont typeface="Times New Roman" panose="02020603050405020304" pitchFamily="18"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Reduce size or weight of goods</a:t>
            </a:r>
          </a:p>
          <a:p>
            <a:pPr marL="342900" marR="0" lvl="0" indent="-342900" algn="l" defTabSz="914400" rtl="0" eaLnBrk="1" fontAlgn="base" latinLnBrk="0" hangingPunct="1">
              <a:lnSpc>
                <a:spcPct val="90000"/>
              </a:lnSpc>
              <a:spcBef>
                <a:spcPct val="40000"/>
              </a:spcBef>
              <a:spcAft>
                <a:spcPct val="0"/>
              </a:spcAft>
              <a:buClr>
                <a:srgbClr val="000000"/>
              </a:buClr>
              <a:buSzTx/>
              <a:buFont typeface="Times New Roman" panose="02020603050405020304" pitchFamily="18" charset="0"/>
              <a:buChar char="•"/>
              <a:tabLst/>
              <a:defRPr/>
            </a:pPr>
            <a:r>
              <a:rPr kumimoji="0" lang="en-US" altLang="en-US" sz="2500" b="0" i="0" u="none" strike="noStrike" kern="1200" cap="none" spc="0" normalizeH="0" baseline="0" noProof="0" dirty="0">
                <a:ln>
                  <a:noFill/>
                </a:ln>
                <a:solidFill>
                  <a:schemeClr val="accent1">
                    <a:lumMod val="25000"/>
                  </a:schemeClr>
                </a:solidFill>
                <a:effectLst/>
                <a:uLnTx/>
                <a:uFillTx/>
                <a:ea typeface="+mn-ea"/>
                <a:cs typeface="+mn-cs"/>
              </a:rPr>
              <a:t>Increase the longevity of goods</a:t>
            </a:r>
            <a:endParaRPr kumimoji="0" lang="en-US" altLang="en-US" sz="2500" b="0" i="0" u="none" strike="noStrike" kern="1200" cap="none" spc="0" normalizeH="0" baseline="0" noProof="0" dirty="0">
              <a:ln>
                <a:noFill/>
              </a:ln>
              <a:solidFill>
                <a:schemeClr val="accent1">
                  <a:lumMod val="25000"/>
                </a:schemeClr>
              </a:solidFill>
              <a:effectLst/>
              <a:uLnTx/>
              <a:uFillTx/>
              <a:ea typeface="ＭＳ Ｐゴシック" panose="020B0600070205080204" pitchFamily="34" charset="-128"/>
              <a:cs typeface="+mn-cs"/>
            </a:endParaRPr>
          </a:p>
        </p:txBody>
      </p:sp>
      <p:pic>
        <p:nvPicPr>
          <p:cNvPr id="8" name="Picture 7">
            <a:extLst>
              <a:ext uri="{FF2B5EF4-FFF2-40B4-BE49-F238E27FC236}">
                <a16:creationId xmlns:a16="http://schemas.microsoft.com/office/drawing/2014/main" id="{369123F1-77F0-4968-95A7-45FEC3BB014C}"/>
              </a:ext>
            </a:extLst>
          </p:cNvPr>
          <p:cNvPicPr>
            <a:picLocks noChangeAspect="1"/>
          </p:cNvPicPr>
          <p:nvPr/>
        </p:nvPicPr>
        <p:blipFill>
          <a:blip r:embed="rId3"/>
          <a:stretch>
            <a:fillRect/>
          </a:stretch>
        </p:blipFill>
        <p:spPr>
          <a:xfrm>
            <a:off x="5332371" y="1849556"/>
            <a:ext cx="3811629" cy="2570044"/>
          </a:xfrm>
          <a:prstGeom prst="rect">
            <a:avLst/>
          </a:prstGeom>
        </p:spPr>
      </p:pic>
      <p:pic>
        <p:nvPicPr>
          <p:cNvPr id="2" name="Picture 1">
            <a:extLst>
              <a:ext uri="{FF2B5EF4-FFF2-40B4-BE49-F238E27FC236}">
                <a16:creationId xmlns:a16="http://schemas.microsoft.com/office/drawing/2014/main" id="{1877EF77-7735-4FBE-987B-35E1BA5B0645}"/>
              </a:ext>
            </a:extLst>
          </p:cNvPr>
          <p:cNvPicPr>
            <a:picLocks noChangeAspect="1"/>
          </p:cNvPicPr>
          <p:nvPr/>
        </p:nvPicPr>
        <p:blipFill>
          <a:blip r:embed="rId4"/>
          <a:stretch>
            <a:fillRect/>
          </a:stretch>
        </p:blipFill>
        <p:spPr>
          <a:xfrm>
            <a:off x="5332371" y="4419600"/>
            <a:ext cx="3799956" cy="2438400"/>
          </a:xfrm>
          <a:prstGeom prst="rect">
            <a:avLst/>
          </a:prstGeom>
        </p:spPr>
      </p:pic>
    </p:spTree>
    <p:extLst>
      <p:ext uri="{BB962C8B-B14F-4D97-AF65-F5344CB8AC3E}">
        <p14:creationId xmlns:p14="http://schemas.microsoft.com/office/powerpoint/2010/main" val="17501592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85725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200" kern="0" dirty="0">
                <a:solidFill>
                  <a:srgbClr val="274E13"/>
                </a:solidFill>
                <a:latin typeface="Arial Nova" panose="020B0504020202020204" pitchFamily="34" charset="0"/>
              </a:rPr>
              <a:t>Technology and Contemporary Society</a:t>
            </a:r>
            <a:br>
              <a:rPr lang="en-CA" sz="3600" kern="0" dirty="0">
                <a:solidFill>
                  <a:srgbClr val="274E13"/>
                </a:solidFill>
              </a:rPr>
            </a:br>
            <a:endParaRPr lang="en-CA" sz="3600" b="0" kern="0" dirty="0">
              <a:solidFill>
                <a:srgbClr val="274E13"/>
              </a:solidFill>
            </a:endParaRPr>
          </a:p>
        </p:txBody>
      </p:sp>
      <p:pic>
        <p:nvPicPr>
          <p:cNvPr id="12" name="Picture 11">
            <a:extLst>
              <a:ext uri="{FF2B5EF4-FFF2-40B4-BE49-F238E27FC236}">
                <a16:creationId xmlns:a16="http://schemas.microsoft.com/office/drawing/2014/main" id="{EC04D136-02D0-456A-A944-BF01E01DD00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tretch>
            <a:fillRect/>
          </a:stretch>
        </p:blipFill>
        <p:spPr>
          <a:xfrm>
            <a:off x="1680" y="1835840"/>
            <a:ext cx="9142321" cy="4164911"/>
          </a:xfrm>
          <a:prstGeom prst="rect">
            <a:avLst/>
          </a:prstGeom>
        </p:spPr>
      </p:pic>
      <p:sp>
        <p:nvSpPr>
          <p:cNvPr id="8" name="Google Shape;171;p26">
            <a:extLst>
              <a:ext uri="{FF2B5EF4-FFF2-40B4-BE49-F238E27FC236}">
                <a16:creationId xmlns:a16="http://schemas.microsoft.com/office/drawing/2014/main" id="{AF84E323-8EC6-4F00-8A10-53AD91307575}"/>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10EABE24-23FB-475F-BC2C-5D7A1F86FC58}"/>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0" name="Google Shape;171;p26">
            <a:extLst>
              <a:ext uri="{FF2B5EF4-FFF2-40B4-BE49-F238E27FC236}">
                <a16:creationId xmlns:a16="http://schemas.microsoft.com/office/drawing/2014/main" id="{A07A4747-591C-472A-9DE1-023DAD5481B7}"/>
              </a:ext>
            </a:extLst>
          </p:cNvPr>
          <p:cNvSpPr txBox="1">
            <a:spLocks/>
          </p:cNvSpPr>
          <p:nvPr/>
        </p:nvSpPr>
        <p:spPr>
          <a:xfrm>
            <a:off x="6346" y="5879411"/>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200" kern="0" dirty="0">
                <a:solidFill>
                  <a:srgbClr val="274E13"/>
                </a:solidFill>
                <a:latin typeface="Arial Nova" panose="020B0504020202020204" pitchFamily="34" charset="0"/>
              </a:rPr>
              <a:t>Methods of Waste Disposal</a:t>
            </a:r>
            <a:endParaRPr lang="en-CA" sz="3200" b="0" kern="0" dirty="0">
              <a:solidFill>
                <a:srgbClr val="274E13"/>
              </a:solidFill>
            </a:endParaRPr>
          </a:p>
        </p:txBody>
      </p:sp>
      <p:pic>
        <p:nvPicPr>
          <p:cNvPr id="2" name="Picture 1">
            <a:extLst>
              <a:ext uri="{FF2B5EF4-FFF2-40B4-BE49-F238E27FC236}">
                <a16:creationId xmlns:a16="http://schemas.microsoft.com/office/drawing/2014/main" id="{DA773A61-0824-475B-B418-B5CC76FF006D}"/>
              </a:ext>
            </a:extLst>
          </p:cNvPr>
          <p:cNvPicPr>
            <a:picLocks noChangeAspect="1"/>
          </p:cNvPicPr>
          <p:nvPr/>
        </p:nvPicPr>
        <p:blipFill>
          <a:blip r:embed="rId6"/>
          <a:stretch>
            <a:fillRect/>
          </a:stretch>
        </p:blipFill>
        <p:spPr>
          <a:xfrm>
            <a:off x="28014" y="0"/>
            <a:ext cx="9137654" cy="7005403"/>
          </a:xfrm>
          <a:prstGeom prst="rect">
            <a:avLst/>
          </a:prstGeom>
        </p:spPr>
      </p:pic>
      <p:sp>
        <p:nvSpPr>
          <p:cNvPr id="15" name="TextBox 14">
            <a:extLst>
              <a:ext uri="{FF2B5EF4-FFF2-40B4-BE49-F238E27FC236}">
                <a16:creationId xmlns:a16="http://schemas.microsoft.com/office/drawing/2014/main" id="{8A478AAB-71E5-4AC1-988F-2D92CB6350D6}"/>
              </a:ext>
            </a:extLst>
          </p:cNvPr>
          <p:cNvSpPr txBox="1"/>
          <p:nvPr/>
        </p:nvSpPr>
        <p:spPr>
          <a:xfrm>
            <a:off x="1304145" y="6106210"/>
            <a:ext cx="6553200" cy="646331"/>
          </a:xfrm>
          <a:prstGeom prst="rect">
            <a:avLst/>
          </a:prstGeom>
          <a:solidFill>
            <a:schemeClr val="accent1">
              <a:lumMod val="90000"/>
            </a:schemeClr>
          </a:solidFill>
        </p:spPr>
        <p:txBody>
          <a:bodyPr wrap="square">
            <a:spAutoFit/>
          </a:bodyPr>
          <a:lstStyle/>
          <a:p>
            <a:pPr algn="ctr"/>
            <a:r>
              <a:rPr lang="en-US" dirty="0">
                <a:solidFill>
                  <a:schemeClr val="accent1">
                    <a:lumMod val="25000"/>
                  </a:schemeClr>
                </a:solidFill>
                <a:latin typeface="Arial" panose="020B0604020202020204" pitchFamily="34" charset="0"/>
                <a:cs typeface="Arial" panose="020B0604020202020204" pitchFamily="34" charset="0"/>
              </a:rPr>
              <a:t>RUBBISH - Short Film [4K] https://www.youtube.com/watch?v=X2OV0n_bm_c</a:t>
            </a:r>
          </a:p>
        </p:txBody>
      </p:sp>
    </p:spTree>
    <p:extLst>
      <p:ext uri="{BB962C8B-B14F-4D97-AF65-F5344CB8AC3E}">
        <p14:creationId xmlns:p14="http://schemas.microsoft.com/office/powerpoint/2010/main" val="1128090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Reduction and Recycling</a:t>
            </a:r>
          </a:p>
        </p:txBody>
      </p:sp>
      <p:sp>
        <p:nvSpPr>
          <p:cNvPr id="7" name="TextBox 6">
            <a:extLst>
              <a:ext uri="{FF2B5EF4-FFF2-40B4-BE49-F238E27FC236}">
                <a16:creationId xmlns:a16="http://schemas.microsoft.com/office/drawing/2014/main" id="{0F0627D8-062E-48E8-BD51-E1F1C8F2D30F}"/>
              </a:ext>
            </a:extLst>
          </p:cNvPr>
          <p:cNvSpPr txBox="1"/>
          <p:nvPr/>
        </p:nvSpPr>
        <p:spPr>
          <a:xfrm>
            <a:off x="-12899" y="1868497"/>
            <a:ext cx="5027520" cy="437042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600" b="1" i="0" u="none" strike="noStrike" kern="1200" cap="none" spc="0" normalizeH="0" baseline="0" noProof="0" dirty="0">
                <a:ln>
                  <a:noFill/>
                </a:ln>
                <a:solidFill>
                  <a:schemeClr val="accent1">
                    <a:lumMod val="25000"/>
                  </a:schemeClr>
                </a:solidFill>
                <a:effectLst/>
                <a:uLnTx/>
                <a:uFillTx/>
                <a:ea typeface="+mn-ea"/>
                <a:cs typeface="+mn-cs"/>
              </a:rPr>
              <a:t>Reuse is one main strategy for waste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schemeClr val="accent1">
                    <a:lumMod val="25000"/>
                  </a:schemeClr>
                </a:solidFill>
                <a:effectLst/>
                <a:uLnTx/>
                <a:uFillTx/>
                <a:ea typeface="+mn-ea"/>
                <a:cs typeface="+mn-cs"/>
              </a:rPr>
              <a:t>Donate used items to charity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schemeClr val="accent1">
                    <a:lumMod val="25000"/>
                  </a:schemeClr>
                </a:solidFill>
                <a:effectLst/>
                <a:uLnTx/>
                <a:uFillTx/>
                <a:ea typeface="+mn-ea"/>
                <a:cs typeface="+mn-cs"/>
              </a:rPr>
              <a:t>Reuse boxes, paper, plastic, wrapping paper, and so 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schemeClr val="accent1">
                    <a:lumMod val="25000"/>
                  </a:schemeClr>
                </a:solidFill>
                <a:effectLst/>
                <a:uLnTx/>
                <a:uFillTx/>
                <a:ea typeface="+mn-ea"/>
                <a:cs typeface="+mn-cs"/>
              </a:rPr>
              <a:t>Buy groceries in bulk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schemeClr val="accent1">
                    <a:lumMod val="25000"/>
                  </a:schemeClr>
                </a:solidFill>
                <a:effectLst/>
                <a:uLnTx/>
                <a:uFillTx/>
                <a:ea typeface="+mn-ea"/>
                <a:cs typeface="+mn-cs"/>
              </a:rPr>
              <a:t>Decline bags at stores and bring cloth bags shopping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schemeClr val="accent1">
                    <a:lumMod val="25000"/>
                  </a:schemeClr>
                </a:solidFill>
                <a:effectLst/>
                <a:uLnTx/>
                <a:uFillTx/>
                <a:ea typeface="+mn-ea"/>
                <a:cs typeface="+mn-cs"/>
              </a:rPr>
              <a:t>Bring your own cup to coffee shops</a:t>
            </a:r>
          </a:p>
        </p:txBody>
      </p:sp>
      <p:pic>
        <p:nvPicPr>
          <p:cNvPr id="8" name="Picture 7">
            <a:extLst>
              <a:ext uri="{FF2B5EF4-FFF2-40B4-BE49-F238E27FC236}">
                <a16:creationId xmlns:a16="http://schemas.microsoft.com/office/drawing/2014/main" id="{D9C24C1D-0267-42C1-8FCB-B566D2AA06A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14621" y="1835840"/>
            <a:ext cx="4114800" cy="2807409"/>
          </a:xfrm>
          <a:prstGeom prst="rect">
            <a:avLst/>
          </a:prstGeom>
        </p:spPr>
      </p:pic>
      <p:pic>
        <p:nvPicPr>
          <p:cNvPr id="10" name="Picture 9">
            <a:extLst>
              <a:ext uri="{FF2B5EF4-FFF2-40B4-BE49-F238E27FC236}">
                <a16:creationId xmlns:a16="http://schemas.microsoft.com/office/drawing/2014/main" id="{9FA02A5E-AE15-4471-B815-337ADD006C4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014621" y="4114800"/>
            <a:ext cx="4114800" cy="2743200"/>
          </a:xfrm>
          <a:prstGeom prst="rect">
            <a:avLst/>
          </a:prstGeom>
        </p:spPr>
      </p:pic>
    </p:spTree>
    <p:extLst>
      <p:ext uri="{BB962C8B-B14F-4D97-AF65-F5344CB8AC3E}">
        <p14:creationId xmlns:p14="http://schemas.microsoft.com/office/powerpoint/2010/main" val="22446100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Reduction and Recycling</a:t>
            </a:r>
          </a:p>
        </p:txBody>
      </p:sp>
      <p:sp>
        <p:nvSpPr>
          <p:cNvPr id="7" name="TextBox 6">
            <a:extLst>
              <a:ext uri="{FF2B5EF4-FFF2-40B4-BE49-F238E27FC236}">
                <a16:creationId xmlns:a16="http://schemas.microsoft.com/office/drawing/2014/main" id="{0F0627D8-062E-48E8-BD51-E1F1C8F2D30F}"/>
              </a:ext>
            </a:extLst>
          </p:cNvPr>
          <p:cNvSpPr txBox="1"/>
          <p:nvPr/>
        </p:nvSpPr>
        <p:spPr>
          <a:xfrm>
            <a:off x="4114800" y="2064525"/>
            <a:ext cx="4724400" cy="3785652"/>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1">
                    <a:lumMod val="25000"/>
                  </a:schemeClr>
                </a:solidFill>
                <a:effectLst/>
                <a:uLnTx/>
                <a:uFillTx/>
                <a:ea typeface="+mn-ea"/>
                <a:cs typeface="+mn-cs"/>
              </a:rPr>
              <a:t>Buy rechargeable batteries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1">
                    <a:lumMod val="25000"/>
                  </a:schemeClr>
                </a:solidFill>
                <a:effectLst/>
                <a:uLnTx/>
                <a:uFillTx/>
                <a:ea typeface="+mn-ea"/>
                <a:cs typeface="+mn-cs"/>
              </a:rPr>
              <a:t>Select goods with less packaging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1">
                    <a:lumMod val="25000"/>
                  </a:schemeClr>
                </a:solidFill>
                <a:effectLst/>
                <a:uLnTx/>
                <a:uFillTx/>
                <a:ea typeface="+mn-ea"/>
                <a:cs typeface="+mn-cs"/>
              </a:rPr>
              <a:t>Compost kitchen and yard wastes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1">
                    <a:lumMod val="25000"/>
                  </a:schemeClr>
                </a:solidFill>
                <a:effectLst/>
                <a:uLnTx/>
                <a:uFillTx/>
                <a:ea typeface="+mn-ea"/>
                <a:cs typeface="+mn-cs"/>
              </a:rPr>
              <a:t>Rent or borrow items instead of buying them</a:t>
            </a:r>
          </a:p>
        </p:txBody>
      </p:sp>
      <p:pic>
        <p:nvPicPr>
          <p:cNvPr id="9" name="Picture 8">
            <a:extLst>
              <a:ext uri="{FF2B5EF4-FFF2-40B4-BE49-F238E27FC236}">
                <a16:creationId xmlns:a16="http://schemas.microsoft.com/office/drawing/2014/main" id="{CBBD3054-EBFD-4FC7-A40D-403DF20869A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 y="1835840"/>
            <a:ext cx="3352800" cy="4043571"/>
          </a:xfrm>
          <a:prstGeom prst="rect">
            <a:avLst/>
          </a:prstGeom>
        </p:spPr>
      </p:pic>
    </p:spTree>
    <p:extLst>
      <p:ext uri="{BB962C8B-B14F-4D97-AF65-F5344CB8AC3E}">
        <p14:creationId xmlns:p14="http://schemas.microsoft.com/office/powerpoint/2010/main" val="577320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Reduction and Recycling</a:t>
            </a:r>
          </a:p>
        </p:txBody>
      </p:sp>
      <p:sp>
        <p:nvSpPr>
          <p:cNvPr id="7" name="TextBox 6">
            <a:extLst>
              <a:ext uri="{FF2B5EF4-FFF2-40B4-BE49-F238E27FC236}">
                <a16:creationId xmlns:a16="http://schemas.microsoft.com/office/drawing/2014/main" id="{0F0627D8-062E-48E8-BD51-E1F1C8F2D30F}"/>
              </a:ext>
            </a:extLst>
          </p:cNvPr>
          <p:cNvSpPr txBox="1"/>
          <p:nvPr/>
        </p:nvSpPr>
        <p:spPr>
          <a:xfrm>
            <a:off x="82210" y="1860554"/>
            <a:ext cx="5546797" cy="489364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i="0" dirty="0">
                <a:solidFill>
                  <a:schemeClr val="accent1">
                    <a:lumMod val="25000"/>
                  </a:schemeClr>
                </a:solidFill>
                <a:effectLst/>
              </a:rPr>
              <a:t>Applying the </a:t>
            </a:r>
            <a:r>
              <a:rPr lang="en-US" sz="2400" b="1" i="0" dirty="0">
                <a:solidFill>
                  <a:schemeClr val="accent1">
                    <a:lumMod val="25000"/>
                  </a:schemeClr>
                </a:solidFill>
                <a:effectLst/>
              </a:rPr>
              <a:t>5 R's </a:t>
            </a:r>
            <a:r>
              <a:rPr lang="en-US" sz="2400" b="0" i="0" dirty="0">
                <a:solidFill>
                  <a:schemeClr val="accent1">
                    <a:lumMod val="25000"/>
                  </a:schemeClr>
                </a:solidFill>
                <a:effectLst/>
              </a:rPr>
              <a:t>to waste management and recycling strategies can positively impact the outcome of significantly reducing the amount of waste our society generates.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2400" dirty="0">
              <a:solidFill>
                <a:schemeClr val="accent1">
                  <a:lumMod val="25000"/>
                </a:schemeClr>
              </a:solidFill>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i="0" dirty="0">
                <a:solidFill>
                  <a:schemeClr val="accent1">
                    <a:lumMod val="25000"/>
                  </a:schemeClr>
                </a:solidFill>
                <a:effectLst/>
              </a:rPr>
              <a:t>In the 5 R's hierarchy, remember to treat recycling as a last resort after attempting to </a:t>
            </a:r>
            <a:r>
              <a:rPr lang="en-US" sz="2400" b="1" i="0" dirty="0">
                <a:solidFill>
                  <a:schemeClr val="accent1">
                    <a:lumMod val="25000"/>
                  </a:schemeClr>
                </a:solidFill>
                <a:effectLst/>
              </a:rPr>
              <a:t>refuse</a:t>
            </a:r>
            <a:r>
              <a:rPr lang="en-US" sz="2400" b="0" i="0" dirty="0">
                <a:solidFill>
                  <a:schemeClr val="accent1">
                    <a:lumMod val="25000"/>
                  </a:schemeClr>
                </a:solidFill>
                <a:effectLst/>
              </a:rPr>
              <a:t>, </a:t>
            </a:r>
            <a:r>
              <a:rPr lang="en-US" sz="2400" b="1" i="0" dirty="0">
                <a:solidFill>
                  <a:schemeClr val="accent1">
                    <a:lumMod val="25000"/>
                  </a:schemeClr>
                </a:solidFill>
                <a:effectLst/>
              </a:rPr>
              <a:t>reduce</a:t>
            </a:r>
            <a:r>
              <a:rPr lang="en-US" sz="2400" b="0" i="0" dirty="0">
                <a:solidFill>
                  <a:schemeClr val="accent1">
                    <a:lumMod val="25000"/>
                  </a:schemeClr>
                </a:solidFill>
                <a:effectLst/>
              </a:rPr>
              <a:t>, </a:t>
            </a:r>
            <a:r>
              <a:rPr lang="en-US" sz="2400" b="1" i="0" dirty="0">
                <a:solidFill>
                  <a:schemeClr val="accent1">
                    <a:lumMod val="25000"/>
                  </a:schemeClr>
                </a:solidFill>
                <a:effectLst/>
              </a:rPr>
              <a:t>reuse</a:t>
            </a:r>
            <a:r>
              <a:rPr lang="en-US" sz="2400" b="0" i="0" dirty="0">
                <a:solidFill>
                  <a:schemeClr val="accent1">
                    <a:lumMod val="25000"/>
                  </a:schemeClr>
                </a:solidFill>
                <a:effectLst/>
              </a:rPr>
              <a:t> or </a:t>
            </a:r>
            <a:r>
              <a:rPr lang="en-US" sz="2400" b="1" i="0" dirty="0">
                <a:solidFill>
                  <a:schemeClr val="accent1">
                    <a:lumMod val="25000"/>
                  </a:schemeClr>
                </a:solidFill>
                <a:effectLst/>
              </a:rPr>
              <a:t>repurpose</a:t>
            </a:r>
            <a:r>
              <a:rPr lang="en-US" sz="2400" b="0" i="0" dirty="0">
                <a:solidFill>
                  <a:schemeClr val="accent1">
                    <a:lumMod val="25000"/>
                  </a:schemeClr>
                </a:solidFill>
                <a:effectLst/>
              </a:rPr>
              <a:t>. Before disposing of your waste, walk through each of these steps in the following order:</a:t>
            </a:r>
          </a:p>
        </p:txBody>
      </p:sp>
      <p:pic>
        <p:nvPicPr>
          <p:cNvPr id="2" name="Picture 1">
            <a:extLst>
              <a:ext uri="{FF2B5EF4-FFF2-40B4-BE49-F238E27FC236}">
                <a16:creationId xmlns:a16="http://schemas.microsoft.com/office/drawing/2014/main" id="{E122A80D-8DBC-4695-969D-1DD4D2AB8401}"/>
              </a:ext>
            </a:extLst>
          </p:cNvPr>
          <p:cNvPicPr>
            <a:picLocks noChangeAspect="1"/>
          </p:cNvPicPr>
          <p:nvPr/>
        </p:nvPicPr>
        <p:blipFill>
          <a:blip r:embed="rId3"/>
          <a:stretch>
            <a:fillRect/>
          </a:stretch>
        </p:blipFill>
        <p:spPr>
          <a:xfrm>
            <a:off x="5629007" y="3977001"/>
            <a:ext cx="3521003" cy="1996971"/>
          </a:xfrm>
          <a:prstGeom prst="rect">
            <a:avLst/>
          </a:prstGeom>
        </p:spPr>
      </p:pic>
      <p:pic>
        <p:nvPicPr>
          <p:cNvPr id="3" name="Picture 2">
            <a:extLst>
              <a:ext uri="{FF2B5EF4-FFF2-40B4-BE49-F238E27FC236}">
                <a16:creationId xmlns:a16="http://schemas.microsoft.com/office/drawing/2014/main" id="{4555723F-69A1-4321-A248-045CD5B24E39}"/>
              </a:ext>
            </a:extLst>
          </p:cNvPr>
          <p:cNvPicPr>
            <a:picLocks noChangeAspect="1"/>
          </p:cNvPicPr>
          <p:nvPr/>
        </p:nvPicPr>
        <p:blipFill>
          <a:blip r:embed="rId4"/>
          <a:stretch>
            <a:fillRect/>
          </a:stretch>
        </p:blipFill>
        <p:spPr>
          <a:xfrm>
            <a:off x="5622998" y="4637753"/>
            <a:ext cx="3505622" cy="2175427"/>
          </a:xfrm>
          <a:prstGeom prst="rect">
            <a:avLst/>
          </a:prstGeom>
        </p:spPr>
      </p:pic>
      <p:pic>
        <p:nvPicPr>
          <p:cNvPr id="4" name="Picture 3">
            <a:extLst>
              <a:ext uri="{FF2B5EF4-FFF2-40B4-BE49-F238E27FC236}">
                <a16:creationId xmlns:a16="http://schemas.microsoft.com/office/drawing/2014/main" id="{A2C641E4-0FB1-40C9-B0D2-43F3D9A3C166}"/>
              </a:ext>
            </a:extLst>
          </p:cNvPr>
          <p:cNvPicPr>
            <a:picLocks noChangeAspect="1"/>
          </p:cNvPicPr>
          <p:nvPr/>
        </p:nvPicPr>
        <p:blipFill>
          <a:blip r:embed="rId5"/>
          <a:stretch>
            <a:fillRect/>
          </a:stretch>
        </p:blipFill>
        <p:spPr>
          <a:xfrm>
            <a:off x="5629008" y="1835840"/>
            <a:ext cx="3499612" cy="2141161"/>
          </a:xfrm>
          <a:prstGeom prst="rect">
            <a:avLst/>
          </a:prstGeom>
        </p:spPr>
      </p:pic>
    </p:spTree>
    <p:extLst>
      <p:ext uri="{BB962C8B-B14F-4D97-AF65-F5344CB8AC3E}">
        <p14:creationId xmlns:p14="http://schemas.microsoft.com/office/powerpoint/2010/main" val="3351179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3000" kern="0" dirty="0">
                <a:solidFill>
                  <a:srgbClr val="274E13"/>
                </a:solidFill>
                <a:latin typeface="+mn-lt"/>
              </a:rPr>
              <a:t>Technology and the Contemporary Environment</a:t>
            </a: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Reduction and Recycling</a:t>
            </a:r>
          </a:p>
        </p:txBody>
      </p:sp>
      <p:sp>
        <p:nvSpPr>
          <p:cNvPr id="7" name="TextBox 6">
            <a:extLst>
              <a:ext uri="{FF2B5EF4-FFF2-40B4-BE49-F238E27FC236}">
                <a16:creationId xmlns:a16="http://schemas.microsoft.com/office/drawing/2014/main" id="{0F0627D8-062E-48E8-BD51-E1F1C8F2D30F}"/>
              </a:ext>
            </a:extLst>
          </p:cNvPr>
          <p:cNvSpPr txBox="1"/>
          <p:nvPr/>
        </p:nvSpPr>
        <p:spPr>
          <a:xfrm>
            <a:off x="76200" y="1946292"/>
            <a:ext cx="9067800" cy="4524315"/>
          </a:xfrm>
          <a:prstGeom prst="rect">
            <a:avLst/>
          </a:prstGeom>
          <a:noFill/>
        </p:spPr>
        <p:txBody>
          <a:bodyPr wrap="square">
            <a:spAutoFit/>
          </a:bodyPr>
          <a:lstStyle/>
          <a:p>
            <a:pPr algn="l"/>
            <a:r>
              <a:rPr lang="en-US" sz="2400" b="1" dirty="0">
                <a:solidFill>
                  <a:schemeClr val="accent1">
                    <a:lumMod val="25000"/>
                  </a:schemeClr>
                </a:solidFill>
              </a:rPr>
              <a:t>STEP ONE: REFUSE</a:t>
            </a:r>
          </a:p>
          <a:p>
            <a:pPr marL="342900" indent="-342900" algn="l">
              <a:buFont typeface="Wingdings" panose="05000000000000000000" pitchFamily="2" charset="2"/>
              <a:buChar char="§"/>
            </a:pPr>
            <a:endParaRPr lang="en-US" sz="2200" b="1" dirty="0">
              <a:solidFill>
                <a:schemeClr val="accent1">
                  <a:lumMod val="25000"/>
                </a:schemeClr>
              </a:solidFill>
            </a:endParaRPr>
          </a:p>
          <a:p>
            <a:pPr marL="342900" indent="-342900" algn="l">
              <a:buFont typeface="Wingdings" panose="05000000000000000000" pitchFamily="2" charset="2"/>
              <a:buChar char="§"/>
            </a:pPr>
            <a:r>
              <a:rPr lang="en-US" sz="2200" b="1" dirty="0">
                <a:solidFill>
                  <a:schemeClr val="accent1">
                    <a:lumMod val="25000"/>
                  </a:schemeClr>
                </a:solidFill>
              </a:rPr>
              <a:t>Refuse:</a:t>
            </a:r>
            <a:r>
              <a:rPr lang="en-US" sz="2200" dirty="0">
                <a:solidFill>
                  <a:schemeClr val="accent1">
                    <a:lumMod val="25000"/>
                  </a:schemeClr>
                </a:solidFill>
              </a:rPr>
              <a:t> the first element of the 5 R's hierarchy. Learning to refuse waste can take some practice, but incorporating this step into your waste management strategy is the most effective way to minimize waste. </a:t>
            </a:r>
          </a:p>
          <a:p>
            <a:pPr marL="342900" indent="-342900" algn="l">
              <a:buFont typeface="Wingdings" panose="05000000000000000000" pitchFamily="2" charset="2"/>
              <a:buChar char="§"/>
            </a:pPr>
            <a:endParaRPr lang="en-US" sz="2200" dirty="0">
              <a:solidFill>
                <a:schemeClr val="accent1">
                  <a:lumMod val="25000"/>
                </a:schemeClr>
              </a:solidFill>
            </a:endParaRPr>
          </a:p>
          <a:p>
            <a:pPr marL="342900" indent="-342900" algn="l">
              <a:buFont typeface="Wingdings" panose="05000000000000000000" pitchFamily="2" charset="2"/>
              <a:buChar char="§"/>
            </a:pPr>
            <a:r>
              <a:rPr lang="en-US" sz="2200" dirty="0">
                <a:solidFill>
                  <a:schemeClr val="accent1">
                    <a:lumMod val="25000"/>
                  </a:schemeClr>
                </a:solidFill>
              </a:rPr>
              <a:t>Being aware of refusing to buy wasteful or non-recyclable products. When shopping with suppliers, refuse unnecessary product packaging and request reusable or returnable  </a:t>
            </a:r>
            <a:r>
              <a:rPr lang="en-US" sz="2200" dirty="0">
                <a:solidFill>
                  <a:schemeClr val="accent1">
                    <a:lumMod val="25000"/>
                  </a:schemeClr>
                </a:solidFill>
                <a:hlinkClick r:id="rId3">
                  <a:extLst>
                    <a:ext uri="{A12FA001-AC4F-418D-AE19-62706E023703}">
                      <ahyp:hlinkClr xmlns:ahyp="http://schemas.microsoft.com/office/drawing/2018/hyperlinkcolor" val="tx"/>
                    </a:ext>
                  </a:extLst>
                </a:hlinkClick>
              </a:rPr>
              <a:t>c</a:t>
            </a:r>
            <a:r>
              <a:rPr lang="en-US" sz="2200" u="sng" dirty="0">
                <a:solidFill>
                  <a:schemeClr val="accent1">
                    <a:lumMod val="25000"/>
                  </a:schemeClr>
                </a:solidFill>
                <a:hlinkClick r:id="rId3">
                  <a:extLst>
                    <a:ext uri="{A12FA001-AC4F-418D-AE19-62706E023703}">
                      <ahyp:hlinkClr xmlns:ahyp="http://schemas.microsoft.com/office/drawing/2018/hyperlinkcolor" val="tx"/>
                    </a:ext>
                  </a:extLst>
                </a:hlinkClick>
              </a:rPr>
              <a:t>ontainers</a:t>
            </a:r>
            <a:r>
              <a:rPr lang="en-US" sz="2200" dirty="0">
                <a:solidFill>
                  <a:schemeClr val="accent1">
                    <a:lumMod val="25000"/>
                  </a:schemeClr>
                </a:solidFill>
              </a:rPr>
              <a:t>. Making smarter purchasing decisions and setting standards and expectations early in the process makes it easier for individuals to “refuse” waste in the first place.</a:t>
            </a:r>
          </a:p>
        </p:txBody>
      </p:sp>
    </p:spTree>
    <p:extLst>
      <p:ext uri="{BB962C8B-B14F-4D97-AF65-F5344CB8AC3E}">
        <p14:creationId xmlns:p14="http://schemas.microsoft.com/office/powerpoint/2010/main" val="2549577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Reduction and Recycling</a:t>
            </a:r>
          </a:p>
        </p:txBody>
      </p:sp>
      <p:sp>
        <p:nvSpPr>
          <p:cNvPr id="7" name="TextBox 6">
            <a:extLst>
              <a:ext uri="{FF2B5EF4-FFF2-40B4-BE49-F238E27FC236}">
                <a16:creationId xmlns:a16="http://schemas.microsoft.com/office/drawing/2014/main" id="{0F0627D8-062E-48E8-BD51-E1F1C8F2D30F}"/>
              </a:ext>
            </a:extLst>
          </p:cNvPr>
          <p:cNvSpPr txBox="1"/>
          <p:nvPr/>
        </p:nvSpPr>
        <p:spPr>
          <a:xfrm>
            <a:off x="-4665" y="1835840"/>
            <a:ext cx="9142320" cy="4893647"/>
          </a:xfrm>
          <a:prstGeom prst="rect">
            <a:avLst/>
          </a:prstGeom>
          <a:noFill/>
        </p:spPr>
        <p:txBody>
          <a:bodyPr wrap="square">
            <a:spAutoFit/>
          </a:bodyPr>
          <a:lstStyle/>
          <a:p>
            <a:pPr algn="l"/>
            <a:r>
              <a:rPr lang="en-US" sz="2400" b="1" dirty="0">
                <a:solidFill>
                  <a:schemeClr val="accent1">
                    <a:lumMod val="25000"/>
                  </a:schemeClr>
                </a:solidFill>
              </a:rPr>
              <a:t>STEP TWO: REDUCE</a:t>
            </a:r>
          </a:p>
          <a:p>
            <a:pPr algn="l"/>
            <a:endParaRPr lang="en-US" sz="2400" b="1" dirty="0">
              <a:solidFill>
                <a:schemeClr val="accent1">
                  <a:lumMod val="25000"/>
                </a:schemeClr>
              </a:solidFill>
            </a:endParaRPr>
          </a:p>
          <a:p>
            <a:pPr marL="342900" indent="-342900" algn="l">
              <a:buFont typeface="Wingdings" panose="05000000000000000000" pitchFamily="2" charset="2"/>
              <a:buChar char="§"/>
            </a:pPr>
            <a:r>
              <a:rPr lang="en-US" sz="2400" dirty="0">
                <a:solidFill>
                  <a:schemeClr val="accent1">
                    <a:lumMod val="25000"/>
                  </a:schemeClr>
                </a:solidFill>
              </a:rPr>
              <a:t>Reduce the use of harmful, wasteful, and non-recyclable products. Reducing dependency on these kinds of products results in less waste materials ending up in landfill and the associated negative environmental impacts. </a:t>
            </a:r>
          </a:p>
          <a:p>
            <a:pPr marL="342900" indent="-342900" algn="l">
              <a:buFont typeface="Wingdings" panose="05000000000000000000" pitchFamily="2" charset="2"/>
              <a:buChar char="§"/>
            </a:pPr>
            <a:endParaRPr lang="en-US" sz="2400" dirty="0">
              <a:solidFill>
                <a:schemeClr val="accent1">
                  <a:lumMod val="25000"/>
                </a:schemeClr>
              </a:solidFill>
            </a:endParaRPr>
          </a:p>
          <a:p>
            <a:pPr marL="342900" indent="-342900" algn="l">
              <a:buFont typeface="Wingdings" panose="05000000000000000000" pitchFamily="2" charset="2"/>
              <a:buChar char="§"/>
            </a:pPr>
            <a:r>
              <a:rPr lang="en-US" sz="2400" dirty="0">
                <a:solidFill>
                  <a:schemeClr val="accent1">
                    <a:lumMod val="25000"/>
                  </a:schemeClr>
                </a:solidFill>
              </a:rPr>
              <a:t>We recommend always using the minimum amount required to avoid unnecessary waste. For example, when printing a document, print double-sided to cut your waste output in half. Other commonly used items can focus on reducing include single-use plastics, plastic packaging, organic waste, and Styrofoam cups.</a:t>
            </a:r>
            <a:endParaRPr kumimoji="0" lang="en-US" altLang="en-US" sz="2400" i="0" u="none" strike="noStrike" kern="1200" cap="none" spc="0" normalizeH="0" baseline="0" noProof="0" dirty="0">
              <a:ln>
                <a:noFill/>
              </a:ln>
              <a:solidFill>
                <a:schemeClr val="accent1">
                  <a:lumMod val="25000"/>
                </a:schemeClr>
              </a:solidFill>
              <a:effectLst/>
              <a:uLnTx/>
              <a:uFillTx/>
              <a:ea typeface="ＭＳ Ｐゴシック" panose="020B0600070205080204" pitchFamily="34" charset="-128"/>
              <a:cs typeface="+mn-cs"/>
            </a:endParaRPr>
          </a:p>
        </p:txBody>
      </p:sp>
    </p:spTree>
    <p:extLst>
      <p:ext uri="{BB962C8B-B14F-4D97-AF65-F5344CB8AC3E}">
        <p14:creationId xmlns:p14="http://schemas.microsoft.com/office/powerpoint/2010/main" val="41595302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3000" kern="0" dirty="0">
                <a:solidFill>
                  <a:srgbClr val="274E13"/>
                </a:solidFill>
                <a:latin typeface="+mn-lt"/>
              </a:rPr>
              <a:t>Technology and the Contemporary Environment</a:t>
            </a: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1680" y="971731"/>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Reduction and Recycling</a:t>
            </a:r>
          </a:p>
        </p:txBody>
      </p:sp>
      <p:sp>
        <p:nvSpPr>
          <p:cNvPr id="7" name="TextBox 6">
            <a:extLst>
              <a:ext uri="{FF2B5EF4-FFF2-40B4-BE49-F238E27FC236}">
                <a16:creationId xmlns:a16="http://schemas.microsoft.com/office/drawing/2014/main" id="{0F0627D8-062E-48E8-BD51-E1F1C8F2D30F}"/>
              </a:ext>
            </a:extLst>
          </p:cNvPr>
          <p:cNvSpPr txBox="1"/>
          <p:nvPr/>
        </p:nvSpPr>
        <p:spPr>
          <a:xfrm>
            <a:off x="0" y="1825853"/>
            <a:ext cx="9142320" cy="5032147"/>
          </a:xfrm>
          <a:prstGeom prst="rect">
            <a:avLst/>
          </a:prstGeom>
          <a:noFill/>
        </p:spPr>
        <p:txBody>
          <a:bodyPr wrap="square">
            <a:spAutoFit/>
          </a:bodyPr>
          <a:lstStyle/>
          <a:p>
            <a:pPr algn="l"/>
            <a:r>
              <a:rPr lang="en-US" sz="2400" b="1" dirty="0">
                <a:solidFill>
                  <a:schemeClr val="accent1">
                    <a:lumMod val="25000"/>
                  </a:schemeClr>
                </a:solidFill>
              </a:rPr>
              <a:t>STEP THREE: REUSE</a:t>
            </a:r>
          </a:p>
          <a:p>
            <a:pPr algn="l"/>
            <a:endParaRPr lang="en-US" sz="1100" dirty="0">
              <a:solidFill>
                <a:schemeClr val="accent1">
                  <a:lumMod val="25000"/>
                </a:schemeClr>
              </a:solidFill>
            </a:endParaRPr>
          </a:p>
          <a:p>
            <a:pPr marL="342900" indent="-342900" algn="l">
              <a:buFont typeface="Wingdings" panose="05000000000000000000" pitchFamily="2" charset="2"/>
              <a:buChar char="§"/>
            </a:pPr>
            <a:r>
              <a:rPr lang="en-US" sz="2200" dirty="0">
                <a:solidFill>
                  <a:schemeClr val="accent1">
                    <a:lumMod val="25000"/>
                  </a:schemeClr>
                </a:solidFill>
              </a:rPr>
              <a:t>Single-use plastics have created a "throw-away" culture by normalizing consumer behavior of using materials once and then throwing them away. The rate at which we consume plastics has become unimaginable, and the plastic crisis has become one of the world's greatest environmental challenges. </a:t>
            </a:r>
          </a:p>
          <a:p>
            <a:pPr marL="342900" indent="-342900" algn="l">
              <a:buFont typeface="Wingdings" panose="05000000000000000000" pitchFamily="2" charset="2"/>
              <a:buChar char="§"/>
            </a:pPr>
            <a:endParaRPr lang="en-US" sz="2200" dirty="0">
              <a:solidFill>
                <a:schemeClr val="accent1">
                  <a:lumMod val="25000"/>
                </a:schemeClr>
              </a:solidFill>
            </a:endParaRPr>
          </a:p>
          <a:p>
            <a:pPr marL="342900" indent="-342900" algn="l">
              <a:buFont typeface="Wingdings" panose="05000000000000000000" pitchFamily="2" charset="2"/>
              <a:buChar char="§"/>
            </a:pPr>
            <a:r>
              <a:rPr lang="en-US" sz="2200" dirty="0">
                <a:solidFill>
                  <a:schemeClr val="accent1">
                    <a:lumMod val="25000"/>
                  </a:schemeClr>
                </a:solidFill>
              </a:rPr>
              <a:t>In an effort to reduce waste, reuse items instead of buying new ones. Begin by focusing on one area of your life at a time, like the coffee break. Replace all of the single-use eating utensils, Styrofoam cups, water bottles, and paper plates with compostable or reusable alternatives. Once you master one area, prioritize reuse for other products in your home like packaging peanuts, printer cartridges, cardboard boxes, food containers, and rechargeable batteries.</a:t>
            </a:r>
            <a:endParaRPr kumimoji="0" lang="en-US" altLang="en-US" sz="2200" i="0" u="none" strike="noStrike" kern="1200" cap="none" spc="0" normalizeH="0" baseline="0" noProof="0" dirty="0">
              <a:ln>
                <a:noFill/>
              </a:ln>
              <a:solidFill>
                <a:schemeClr val="accent1">
                  <a:lumMod val="25000"/>
                </a:schemeClr>
              </a:solidFill>
              <a:effectLst/>
              <a:uLnTx/>
              <a:uFillTx/>
              <a:ea typeface="ＭＳ Ｐゴシック" panose="020B0600070205080204" pitchFamily="34" charset="-128"/>
              <a:cs typeface="+mn-cs"/>
            </a:endParaRPr>
          </a:p>
        </p:txBody>
      </p:sp>
    </p:spTree>
    <p:extLst>
      <p:ext uri="{BB962C8B-B14F-4D97-AF65-F5344CB8AC3E}">
        <p14:creationId xmlns:p14="http://schemas.microsoft.com/office/powerpoint/2010/main" val="3966738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1143000" y="857255"/>
            <a:ext cx="7356959"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Learning Objectives</a:t>
            </a:r>
            <a:br>
              <a:rPr lang="en-CA" sz="3600" kern="0" dirty="0">
                <a:solidFill>
                  <a:srgbClr val="274E13"/>
                </a:solidFill>
              </a:rPr>
            </a:br>
            <a:endParaRPr lang="en-CA" sz="3600" b="0" kern="0" dirty="0">
              <a:solidFill>
                <a:srgbClr val="274E13"/>
              </a:solidFill>
            </a:endParaRPr>
          </a:p>
        </p:txBody>
      </p:sp>
      <p:pic>
        <p:nvPicPr>
          <p:cNvPr id="10" name="Picture 9">
            <a:extLst>
              <a:ext uri="{FF2B5EF4-FFF2-40B4-BE49-F238E27FC236}">
                <a16:creationId xmlns:a16="http://schemas.microsoft.com/office/drawing/2014/main" id="{D024FBD6-7BD8-45EF-9B6D-8B4738679B71}"/>
              </a:ext>
            </a:extLst>
          </p:cNvPr>
          <p:cNvPicPr>
            <a:picLocks noChangeAspect="1"/>
          </p:cNvPicPr>
          <p:nvPr/>
        </p:nvPicPr>
        <p:blipFill>
          <a:blip r:embed="rId3">
            <a:alphaModFix amt="35000"/>
            <a:extLst>
              <a:ext uri="{837473B0-CC2E-450A-ABE3-18F120FF3D39}">
                <a1611:picAttrSrcUrl xmlns:a1611="http://schemas.microsoft.com/office/drawing/2016/11/main" r:id="rId4"/>
              </a:ext>
            </a:extLst>
          </a:blip>
          <a:stretch>
            <a:fillRect/>
          </a:stretch>
        </p:blipFill>
        <p:spPr>
          <a:xfrm>
            <a:off x="0" y="1905000"/>
            <a:ext cx="9144000" cy="4187505"/>
          </a:xfrm>
          <a:prstGeom prst="rect">
            <a:avLst/>
          </a:prstGeom>
        </p:spPr>
      </p:pic>
      <p:sp>
        <p:nvSpPr>
          <p:cNvPr id="5" name="Google Shape;171;p26">
            <a:extLst>
              <a:ext uri="{FF2B5EF4-FFF2-40B4-BE49-F238E27FC236}">
                <a16:creationId xmlns:a16="http://schemas.microsoft.com/office/drawing/2014/main" id="{59ED4301-FF83-49DC-9289-EA03A21739F2}"/>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kumimoji="0" lang="en-CA" sz="3000" i="0" u="none" strike="noStrike" kern="0" cap="none" spc="0" normalizeH="0" baseline="0" noProof="0" dirty="0">
                <a:ln>
                  <a:noFill/>
                </a:ln>
                <a:solidFill>
                  <a:srgbClr val="274E13"/>
                </a:solidFill>
                <a:effectLst/>
                <a:uLnTx/>
                <a:uFillTx/>
                <a:latin typeface="Arial"/>
                <a:ea typeface="+mn-ea"/>
                <a:cs typeface="+mn-cs"/>
              </a:rPr>
              <a:t>Technology and the Contemporary Environment</a:t>
            </a: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40679013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Reduction and Recycling</a:t>
            </a:r>
          </a:p>
        </p:txBody>
      </p:sp>
      <p:sp>
        <p:nvSpPr>
          <p:cNvPr id="7" name="TextBox 6">
            <a:extLst>
              <a:ext uri="{FF2B5EF4-FFF2-40B4-BE49-F238E27FC236}">
                <a16:creationId xmlns:a16="http://schemas.microsoft.com/office/drawing/2014/main" id="{0F0627D8-062E-48E8-BD51-E1F1C8F2D30F}"/>
              </a:ext>
            </a:extLst>
          </p:cNvPr>
          <p:cNvSpPr txBox="1"/>
          <p:nvPr/>
        </p:nvSpPr>
        <p:spPr>
          <a:xfrm>
            <a:off x="1680" y="1957178"/>
            <a:ext cx="9142320" cy="4708981"/>
          </a:xfrm>
          <a:prstGeom prst="rect">
            <a:avLst/>
          </a:prstGeom>
          <a:noFill/>
        </p:spPr>
        <p:txBody>
          <a:bodyPr wrap="square">
            <a:spAutoFit/>
          </a:bodyPr>
          <a:lstStyle/>
          <a:p>
            <a:pPr algn="l"/>
            <a:r>
              <a:rPr lang="en-US" sz="2400" b="1" dirty="0">
                <a:solidFill>
                  <a:schemeClr val="accent1">
                    <a:lumMod val="25000"/>
                  </a:schemeClr>
                </a:solidFill>
              </a:rPr>
              <a:t>STEP FOUR: REPURPOSE</a:t>
            </a:r>
          </a:p>
          <a:p>
            <a:pPr algn="l"/>
            <a:endParaRPr lang="en-US" sz="1200" dirty="0">
              <a:solidFill>
                <a:schemeClr val="accent1">
                  <a:lumMod val="25000"/>
                </a:schemeClr>
              </a:solidFill>
            </a:endParaRPr>
          </a:p>
          <a:p>
            <a:pPr marL="342900" indent="-342900" algn="l">
              <a:buFont typeface="Wingdings" panose="05000000000000000000" pitchFamily="2" charset="2"/>
              <a:buChar char="§"/>
            </a:pPr>
            <a:r>
              <a:rPr lang="en-US" sz="2200" dirty="0">
                <a:solidFill>
                  <a:schemeClr val="accent1">
                    <a:lumMod val="25000"/>
                  </a:schemeClr>
                </a:solidFill>
              </a:rPr>
              <a:t>For every item that can't be refused, reduced, or reused, try repurposing it. Many people in the green community refer to this method as upcycling. You may be surprised to learn how many common products serve more than one purpose. Sometimes it requires using some creativity, but the possibilities are endless. </a:t>
            </a:r>
          </a:p>
          <a:p>
            <a:pPr marL="342900" indent="-342900" algn="l">
              <a:buFont typeface="Wingdings" panose="05000000000000000000" pitchFamily="2" charset="2"/>
              <a:buChar char="§"/>
            </a:pPr>
            <a:endParaRPr lang="en-US" sz="2200" dirty="0">
              <a:solidFill>
                <a:schemeClr val="accent1">
                  <a:lumMod val="25000"/>
                </a:schemeClr>
              </a:solidFill>
            </a:endParaRPr>
          </a:p>
          <a:p>
            <a:pPr marL="342900" indent="-342900" algn="l">
              <a:buFont typeface="Wingdings" panose="05000000000000000000" pitchFamily="2" charset="2"/>
              <a:buChar char="§"/>
            </a:pPr>
            <a:r>
              <a:rPr lang="en-US" sz="2200" dirty="0">
                <a:solidFill>
                  <a:schemeClr val="accent1">
                    <a:lumMod val="25000"/>
                  </a:schemeClr>
                </a:solidFill>
              </a:rPr>
              <a:t>Try using wasted printer paper for scrap paper, cardboard boxes for storing supplies, binder clips to hold power cords and chargers in place, and even mason jars, coffee mugs, and tin cans for holding pens and pencils. Encourage your family members and colleagues to be aware of items they no longer need and to check how to dispose of them in eco-friendly manner. </a:t>
            </a:r>
            <a:endParaRPr kumimoji="0" lang="en-US" altLang="en-US" sz="2200" i="0" u="none" strike="noStrike" kern="1200" cap="none" spc="0" normalizeH="0" baseline="0" noProof="0" dirty="0">
              <a:ln>
                <a:noFill/>
              </a:ln>
              <a:solidFill>
                <a:schemeClr val="accent1">
                  <a:lumMod val="25000"/>
                </a:schemeClr>
              </a:solidFill>
              <a:effectLst/>
              <a:uLnTx/>
              <a:uFillTx/>
              <a:ea typeface="ＭＳ Ｐゴシック" panose="020B0600070205080204" pitchFamily="34" charset="-128"/>
              <a:cs typeface="+mn-cs"/>
            </a:endParaRPr>
          </a:p>
        </p:txBody>
      </p:sp>
    </p:spTree>
    <p:extLst>
      <p:ext uri="{BB962C8B-B14F-4D97-AF65-F5344CB8AC3E}">
        <p14:creationId xmlns:p14="http://schemas.microsoft.com/office/powerpoint/2010/main" val="3063696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Waste Reduction and Recycling</a:t>
            </a:r>
          </a:p>
        </p:txBody>
      </p:sp>
      <p:sp>
        <p:nvSpPr>
          <p:cNvPr id="7" name="TextBox 6">
            <a:extLst>
              <a:ext uri="{FF2B5EF4-FFF2-40B4-BE49-F238E27FC236}">
                <a16:creationId xmlns:a16="http://schemas.microsoft.com/office/drawing/2014/main" id="{0F0627D8-062E-48E8-BD51-E1F1C8F2D30F}"/>
              </a:ext>
            </a:extLst>
          </p:cNvPr>
          <p:cNvSpPr txBox="1"/>
          <p:nvPr/>
        </p:nvSpPr>
        <p:spPr>
          <a:xfrm>
            <a:off x="0" y="1835840"/>
            <a:ext cx="9142320" cy="4154984"/>
          </a:xfrm>
          <a:prstGeom prst="rect">
            <a:avLst/>
          </a:prstGeom>
          <a:noFill/>
        </p:spPr>
        <p:txBody>
          <a:bodyPr wrap="square">
            <a:spAutoFit/>
          </a:bodyPr>
          <a:lstStyle/>
          <a:p>
            <a:pPr algn="l"/>
            <a:r>
              <a:rPr lang="en-US" sz="2400" b="1" i="0" cap="all" dirty="0">
                <a:solidFill>
                  <a:schemeClr val="accent1">
                    <a:lumMod val="25000"/>
                  </a:schemeClr>
                </a:solidFill>
                <a:effectLst/>
              </a:rPr>
              <a:t>STEP FIVE: RECYCLE</a:t>
            </a:r>
          </a:p>
          <a:p>
            <a:pPr algn="l"/>
            <a:endParaRPr lang="en-US" sz="2400" b="1" i="0" cap="all" dirty="0">
              <a:solidFill>
                <a:schemeClr val="accent1">
                  <a:lumMod val="25000"/>
                </a:schemeClr>
              </a:solidFill>
              <a:effectLst/>
            </a:endParaRPr>
          </a:p>
          <a:p>
            <a:pPr algn="l"/>
            <a:r>
              <a:rPr lang="en-US" sz="2400" b="0" i="0" dirty="0">
                <a:solidFill>
                  <a:schemeClr val="accent1">
                    <a:lumMod val="25000"/>
                  </a:schemeClr>
                </a:solidFill>
                <a:effectLst/>
              </a:rPr>
              <a:t>Last but definitely not least: recycle. Once you've gone through all of the other R's, recycling is the most environmentally friendly waste disposal method. If your business doesn't already, start collecting </a:t>
            </a:r>
            <a:r>
              <a:rPr lang="en-US" sz="2400" b="0" i="0" u="sng" dirty="0">
                <a:solidFill>
                  <a:schemeClr val="accent1">
                    <a:lumMod val="25000"/>
                  </a:schemeClr>
                </a:solidFill>
                <a:effectLst/>
                <a:hlinkClick r:id="rId3">
                  <a:extLst>
                    <a:ext uri="{A12FA001-AC4F-418D-AE19-62706E023703}">
                      <ahyp:hlinkClr xmlns:ahyp="http://schemas.microsoft.com/office/drawing/2018/hyperlinkcolor" val="tx"/>
                    </a:ext>
                  </a:extLst>
                </a:hlinkClick>
              </a:rPr>
              <a:t>cardboard</a:t>
            </a:r>
            <a:r>
              <a:rPr lang="en-US" sz="2400" b="0" i="0" dirty="0">
                <a:solidFill>
                  <a:schemeClr val="accent1">
                    <a:lumMod val="25000"/>
                  </a:schemeClr>
                </a:solidFill>
                <a:effectLst/>
              </a:rPr>
              <a:t>, mixed paper products, commingled materials (plastics, aluminum, glass) and organics. Most companies we speak with are surprised by the amount of waste they reduce by establishing an effective recycling program. Click </a:t>
            </a:r>
            <a:r>
              <a:rPr lang="en-US" sz="2400" b="0" i="0" u="sng" dirty="0">
                <a:solidFill>
                  <a:schemeClr val="accent1">
                    <a:lumMod val="25000"/>
                  </a:schemeClr>
                </a:solidFill>
                <a:effectLst/>
                <a:hlinkClick r:id="rId4">
                  <a:extLst>
                    <a:ext uri="{A12FA001-AC4F-418D-AE19-62706E023703}">
                      <ahyp:hlinkClr xmlns:ahyp="http://schemas.microsoft.com/office/drawing/2018/hyperlinkcolor" val="tx"/>
                    </a:ext>
                  </a:extLst>
                </a:hlinkClick>
              </a:rPr>
              <a:t>here</a:t>
            </a:r>
            <a:r>
              <a:rPr lang="en-US" sz="2400" b="0" i="0" dirty="0">
                <a:solidFill>
                  <a:schemeClr val="accent1">
                    <a:lumMod val="25000"/>
                  </a:schemeClr>
                </a:solidFill>
                <a:effectLst/>
              </a:rPr>
              <a:t> for a breakdown of how RoadRunner can work to save your business on waste and recycling management costs.</a:t>
            </a:r>
          </a:p>
        </p:txBody>
      </p:sp>
    </p:spTree>
    <p:extLst>
      <p:ext uri="{BB962C8B-B14F-4D97-AF65-F5344CB8AC3E}">
        <p14:creationId xmlns:p14="http://schemas.microsoft.com/office/powerpoint/2010/main" val="3575754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168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28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10EABE24-23FB-475F-BC2C-5D7A1F86FC58}"/>
              </a:ext>
            </a:extLst>
          </p:cNvPr>
          <p:cNvSpPr txBox="1">
            <a:spLocks/>
          </p:cNvSpPr>
          <p:nvPr/>
        </p:nvSpPr>
        <p:spPr>
          <a:xfrm>
            <a:off x="1680" y="6096000"/>
            <a:ext cx="9142320" cy="762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10" name="Picture 9">
            <a:extLst>
              <a:ext uri="{FF2B5EF4-FFF2-40B4-BE49-F238E27FC236}">
                <a16:creationId xmlns:a16="http://schemas.microsoft.com/office/drawing/2014/main" id="{95E85428-5541-4865-AD61-7F16149BDD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978589"/>
            <a:ext cx="9137654" cy="5117411"/>
          </a:xfrm>
          <a:prstGeom prst="rect">
            <a:avLst/>
          </a:prstGeom>
        </p:spPr>
      </p:pic>
      <p:sp>
        <p:nvSpPr>
          <p:cNvPr id="13" name="TextBox 12">
            <a:extLst>
              <a:ext uri="{FF2B5EF4-FFF2-40B4-BE49-F238E27FC236}">
                <a16:creationId xmlns:a16="http://schemas.microsoft.com/office/drawing/2014/main" id="{4369607D-8B77-4D92-BB6F-1303EBAE9DC1}"/>
              </a:ext>
            </a:extLst>
          </p:cNvPr>
          <p:cNvSpPr txBox="1"/>
          <p:nvPr/>
        </p:nvSpPr>
        <p:spPr>
          <a:xfrm>
            <a:off x="0" y="6119327"/>
            <a:ext cx="9137654" cy="646331"/>
          </a:xfrm>
          <a:prstGeom prst="rect">
            <a:avLst/>
          </a:prstGeom>
          <a:noFill/>
        </p:spPr>
        <p:txBody>
          <a:bodyPr wrap="square">
            <a:spAutoFit/>
          </a:bodyPr>
          <a:lstStyle/>
          <a:p>
            <a:pPr algn="ctr"/>
            <a:r>
              <a:rPr lang="en-US" dirty="0">
                <a:solidFill>
                  <a:schemeClr val="accent1">
                    <a:lumMod val="25000"/>
                  </a:schemeClr>
                </a:solidFill>
              </a:rPr>
              <a:t>Reduce, Reuse and Recycle, to enjoy a better life | Educational Video for Kids.</a:t>
            </a:r>
            <a:endParaRPr lang="en-CA" dirty="0">
              <a:solidFill>
                <a:schemeClr val="accent1">
                  <a:lumMod val="25000"/>
                </a:schemeClr>
              </a:solidFill>
            </a:endParaRPr>
          </a:p>
          <a:p>
            <a:pPr algn="ctr"/>
            <a:r>
              <a:rPr lang="en-CA" dirty="0">
                <a:solidFill>
                  <a:schemeClr val="accent1">
                    <a:lumMod val="25000"/>
                  </a:schemeClr>
                </a:solidFill>
              </a:rPr>
              <a:t>https://www.youtube.com/watch?v=OasbYWF4_S8</a:t>
            </a:r>
          </a:p>
        </p:txBody>
      </p:sp>
    </p:spTree>
    <p:extLst>
      <p:ext uri="{BB962C8B-B14F-4D97-AF65-F5344CB8AC3E}">
        <p14:creationId xmlns:p14="http://schemas.microsoft.com/office/powerpoint/2010/main" val="2761714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2800" kern="0" dirty="0">
                <a:solidFill>
                  <a:srgbClr val="274E13"/>
                </a:solidFill>
                <a:latin typeface="+mn-lt"/>
              </a:rPr>
              <a:t>Waste Reduction and Recycling</a:t>
            </a:r>
          </a:p>
        </p:txBody>
      </p:sp>
      <p:sp>
        <p:nvSpPr>
          <p:cNvPr id="7" name="TextBox 6">
            <a:extLst>
              <a:ext uri="{FF2B5EF4-FFF2-40B4-BE49-F238E27FC236}">
                <a16:creationId xmlns:a16="http://schemas.microsoft.com/office/drawing/2014/main" id="{0F0627D8-062E-48E8-BD51-E1F1C8F2D30F}"/>
              </a:ext>
            </a:extLst>
          </p:cNvPr>
          <p:cNvSpPr txBox="1"/>
          <p:nvPr/>
        </p:nvSpPr>
        <p:spPr>
          <a:xfrm>
            <a:off x="12492" y="1957178"/>
            <a:ext cx="9131507" cy="5509200"/>
          </a:xfrm>
          <a:prstGeom prst="rect">
            <a:avLst/>
          </a:prstGeom>
          <a:noFill/>
        </p:spPr>
        <p:txBody>
          <a:bodyPr wrap="square">
            <a:spAutoFit/>
          </a:bodyPr>
          <a:lstStyle/>
          <a:p>
            <a:pPr marL="342900" indent="-342900" algn="l">
              <a:buFont typeface="Wingdings" panose="05000000000000000000" pitchFamily="2" charset="2"/>
              <a:buChar char="§"/>
            </a:pPr>
            <a:r>
              <a:rPr lang="en-US" sz="2200" i="0" dirty="0">
                <a:solidFill>
                  <a:schemeClr val="accent1">
                    <a:lumMod val="25000"/>
                  </a:schemeClr>
                </a:solidFill>
                <a:effectLst/>
              </a:rPr>
              <a:t>In simple words, </a:t>
            </a:r>
            <a:r>
              <a:rPr lang="en-US" sz="2200" b="1" i="0" dirty="0">
                <a:solidFill>
                  <a:schemeClr val="accent1">
                    <a:lumMod val="25000"/>
                  </a:schemeClr>
                </a:solidFill>
                <a:effectLst/>
              </a:rPr>
              <a:t>waste management is like taking care of our planet and ourselves</a:t>
            </a:r>
            <a:r>
              <a:rPr lang="en-US" sz="2200" i="0" dirty="0">
                <a:solidFill>
                  <a:schemeClr val="accent1">
                    <a:lumMod val="25000"/>
                  </a:schemeClr>
                </a:solidFill>
                <a:effectLst/>
              </a:rPr>
              <a:t>. By following </a:t>
            </a:r>
            <a:r>
              <a:rPr lang="en-US" sz="2200" b="1" i="0" dirty="0">
                <a:solidFill>
                  <a:schemeClr val="accent1">
                    <a:lumMod val="25000"/>
                  </a:schemeClr>
                </a:solidFill>
                <a:effectLst/>
              </a:rPr>
              <a:t>good waste management practices</a:t>
            </a:r>
            <a:r>
              <a:rPr lang="en-US" sz="2200" i="0" dirty="0">
                <a:solidFill>
                  <a:schemeClr val="accent1">
                    <a:lumMod val="25000"/>
                  </a:schemeClr>
                </a:solidFill>
                <a:effectLst/>
              </a:rPr>
              <a:t>, we keep our </a:t>
            </a:r>
            <a:r>
              <a:rPr lang="en-US" sz="2200" b="1" i="0" dirty="0">
                <a:solidFill>
                  <a:schemeClr val="accent1">
                    <a:lumMod val="25000"/>
                  </a:schemeClr>
                </a:solidFill>
                <a:effectLst/>
              </a:rPr>
              <a:t>environment clean</a:t>
            </a:r>
            <a:r>
              <a:rPr lang="en-US" sz="2200" i="0" dirty="0">
                <a:solidFill>
                  <a:schemeClr val="accent1">
                    <a:lumMod val="25000"/>
                  </a:schemeClr>
                </a:solidFill>
                <a:effectLst/>
              </a:rPr>
              <a:t>, </a:t>
            </a:r>
            <a:r>
              <a:rPr lang="en-US" sz="2200" b="1" i="0" dirty="0">
                <a:solidFill>
                  <a:schemeClr val="accent1">
                    <a:lumMod val="25000"/>
                  </a:schemeClr>
                </a:solidFill>
                <a:effectLst/>
              </a:rPr>
              <a:t>prevent health problems</a:t>
            </a:r>
            <a:r>
              <a:rPr lang="en-US" sz="2200" i="0" dirty="0">
                <a:solidFill>
                  <a:schemeClr val="accent1">
                    <a:lumMod val="25000"/>
                  </a:schemeClr>
                </a:solidFill>
                <a:effectLst/>
              </a:rPr>
              <a:t>, </a:t>
            </a:r>
            <a:r>
              <a:rPr lang="en-US" sz="2200" b="1" i="0" dirty="0">
                <a:solidFill>
                  <a:schemeClr val="accent1">
                    <a:lumMod val="25000"/>
                  </a:schemeClr>
                </a:solidFill>
                <a:effectLst/>
              </a:rPr>
              <a:t>save resources</a:t>
            </a:r>
            <a:r>
              <a:rPr lang="en-US" sz="2200" i="0" dirty="0">
                <a:solidFill>
                  <a:schemeClr val="accent1">
                    <a:lumMod val="25000"/>
                  </a:schemeClr>
                </a:solidFill>
                <a:effectLst/>
              </a:rPr>
              <a:t>, and </a:t>
            </a:r>
            <a:r>
              <a:rPr lang="en-US" sz="2200" b="1" i="0" dirty="0">
                <a:solidFill>
                  <a:schemeClr val="accent1">
                    <a:lumMod val="25000"/>
                  </a:schemeClr>
                </a:solidFill>
                <a:effectLst/>
              </a:rPr>
              <a:t>even create jobs</a:t>
            </a:r>
            <a:r>
              <a:rPr lang="en-US" sz="2200" i="0" dirty="0">
                <a:solidFill>
                  <a:schemeClr val="accent1">
                    <a:lumMod val="25000"/>
                  </a:schemeClr>
                </a:solidFill>
                <a:effectLst/>
              </a:rPr>
              <a:t>.</a:t>
            </a:r>
          </a:p>
          <a:p>
            <a:pPr marL="342900" indent="-342900" algn="l">
              <a:buFont typeface="Wingdings" panose="05000000000000000000" pitchFamily="2" charset="2"/>
              <a:buChar char="§"/>
            </a:pPr>
            <a:endParaRPr lang="en-US" sz="1600" dirty="0">
              <a:solidFill>
                <a:schemeClr val="accent1">
                  <a:lumMod val="25000"/>
                </a:schemeClr>
              </a:solidFill>
            </a:endParaRPr>
          </a:p>
          <a:p>
            <a:pPr marL="342900" indent="-342900" algn="l">
              <a:buFont typeface="Wingdings" panose="05000000000000000000" pitchFamily="2" charset="2"/>
              <a:buChar char="§"/>
            </a:pPr>
            <a:r>
              <a:rPr lang="en-US" sz="2200" i="0" dirty="0">
                <a:solidFill>
                  <a:schemeClr val="accent1">
                    <a:lumMod val="25000"/>
                  </a:schemeClr>
                </a:solidFill>
                <a:effectLst/>
              </a:rPr>
              <a:t>Waste management is also </a:t>
            </a:r>
            <a:r>
              <a:rPr lang="en-US" sz="2200" b="1" i="0" dirty="0">
                <a:solidFill>
                  <a:schemeClr val="accent1">
                    <a:lumMod val="25000"/>
                  </a:schemeClr>
                </a:solidFill>
                <a:effectLst/>
              </a:rPr>
              <a:t>important for public health</a:t>
            </a:r>
            <a:r>
              <a:rPr lang="en-US" sz="2200" i="0" dirty="0">
                <a:solidFill>
                  <a:schemeClr val="accent1">
                    <a:lumMod val="25000"/>
                  </a:schemeClr>
                </a:solidFill>
                <a:effectLst/>
              </a:rPr>
              <a:t>. Harmful wastes can cause </a:t>
            </a:r>
            <a:r>
              <a:rPr lang="en-US" sz="2200" b="1" i="0" dirty="0">
                <a:solidFill>
                  <a:schemeClr val="accent1">
                    <a:lumMod val="25000"/>
                  </a:schemeClr>
                </a:solidFill>
                <a:effectLst/>
              </a:rPr>
              <a:t>long term health problems</a:t>
            </a:r>
            <a:r>
              <a:rPr lang="en-US" sz="2200" i="0" dirty="0">
                <a:solidFill>
                  <a:schemeClr val="accent1">
                    <a:lumMod val="25000"/>
                  </a:schemeClr>
                </a:solidFill>
                <a:effectLst/>
              </a:rPr>
              <a:t>, so it is very important that they are </a:t>
            </a:r>
            <a:r>
              <a:rPr lang="en-US" sz="2200" b="1" i="0" dirty="0">
                <a:solidFill>
                  <a:schemeClr val="accent1">
                    <a:lumMod val="25000"/>
                  </a:schemeClr>
                </a:solidFill>
                <a:effectLst/>
              </a:rPr>
              <a:t>disposed of appropriately </a:t>
            </a:r>
            <a:r>
              <a:rPr lang="en-US" sz="2200" i="0" dirty="0">
                <a:solidFill>
                  <a:schemeClr val="accent1">
                    <a:lumMod val="25000"/>
                  </a:schemeClr>
                </a:solidFill>
                <a:effectLst/>
              </a:rPr>
              <a:t>and </a:t>
            </a:r>
            <a:r>
              <a:rPr lang="en-US" sz="2200" b="1" i="0" dirty="0">
                <a:solidFill>
                  <a:schemeClr val="accent1">
                    <a:lumMod val="25000"/>
                  </a:schemeClr>
                </a:solidFill>
                <a:effectLst/>
              </a:rPr>
              <a:t>carefully</a:t>
            </a:r>
            <a:r>
              <a:rPr lang="en-US" sz="2200" i="0" dirty="0">
                <a:solidFill>
                  <a:schemeClr val="accent1">
                    <a:lumMod val="25000"/>
                  </a:schemeClr>
                </a:solidFill>
                <a:effectLst/>
              </a:rPr>
              <a:t> and not mixed in with the normal waste coming out of your home or office.</a:t>
            </a:r>
          </a:p>
          <a:p>
            <a:pPr marL="342900" indent="-342900" algn="l">
              <a:buFont typeface="Wingdings" panose="05000000000000000000" pitchFamily="2" charset="2"/>
              <a:buChar char="§"/>
            </a:pPr>
            <a:endParaRPr lang="en-US" i="0" dirty="0">
              <a:solidFill>
                <a:schemeClr val="accent1">
                  <a:lumMod val="25000"/>
                </a:schemeClr>
              </a:solidFill>
              <a:effectLst/>
            </a:endParaRPr>
          </a:p>
          <a:p>
            <a:pPr marL="342900" indent="-342900" algn="l">
              <a:buFont typeface="Wingdings" panose="05000000000000000000" pitchFamily="2" charset="2"/>
              <a:buChar char="§"/>
            </a:pPr>
            <a:r>
              <a:rPr lang="en-US" sz="2200" i="0" dirty="0">
                <a:solidFill>
                  <a:schemeClr val="accent1">
                    <a:lumMod val="25000"/>
                  </a:schemeClr>
                </a:solidFill>
                <a:effectLst/>
              </a:rPr>
              <a:t>It's a </a:t>
            </a:r>
            <a:r>
              <a:rPr lang="en-US" sz="2200" b="1" i="0" dirty="0">
                <a:solidFill>
                  <a:schemeClr val="accent1">
                    <a:lumMod val="25000"/>
                  </a:schemeClr>
                </a:solidFill>
                <a:effectLst/>
              </a:rPr>
              <a:t>win-win situation for everyone</a:t>
            </a:r>
            <a:r>
              <a:rPr lang="en-US" sz="2200" i="0" dirty="0">
                <a:solidFill>
                  <a:schemeClr val="accent1">
                    <a:lumMod val="25000"/>
                  </a:schemeClr>
                </a:solidFill>
                <a:effectLst/>
              </a:rPr>
              <a:t>, and it's something we can all do to </a:t>
            </a:r>
            <a:r>
              <a:rPr lang="en-US" sz="2200" b="1" i="0" dirty="0">
                <a:solidFill>
                  <a:schemeClr val="accent1">
                    <a:lumMod val="25000"/>
                  </a:schemeClr>
                </a:solidFill>
                <a:effectLst/>
              </a:rPr>
              <a:t>make the world a better place</a:t>
            </a:r>
            <a:r>
              <a:rPr lang="en-US" sz="2200" i="0" dirty="0">
                <a:solidFill>
                  <a:schemeClr val="accent1">
                    <a:lumMod val="25000"/>
                  </a:schemeClr>
                </a:solidFill>
                <a:effectLst/>
              </a:rPr>
              <a:t>. So, let's keep practicing proper waste management and take care of our beautiful planet earth!</a:t>
            </a:r>
          </a:p>
          <a:p>
            <a:pPr marL="342900" indent="-342900" algn="l">
              <a:buFont typeface="Wingdings" panose="05000000000000000000" pitchFamily="2" charset="2"/>
              <a:buChar char="§"/>
            </a:pPr>
            <a:endParaRPr lang="en-US" sz="2200" dirty="0">
              <a:solidFill>
                <a:schemeClr val="accent1">
                  <a:lumMod val="25000"/>
                </a:schemeClr>
              </a:solidFill>
            </a:endParaRPr>
          </a:p>
        </p:txBody>
      </p:sp>
    </p:spTree>
    <p:extLst>
      <p:ext uri="{BB962C8B-B14F-4D97-AF65-F5344CB8AC3E}">
        <p14:creationId xmlns:p14="http://schemas.microsoft.com/office/powerpoint/2010/main" val="23478111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85725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200" kern="0" dirty="0">
                <a:solidFill>
                  <a:srgbClr val="274E13"/>
                </a:solidFill>
                <a:latin typeface="Arial Nova" panose="020B0504020202020204" pitchFamily="34" charset="0"/>
              </a:rPr>
              <a:t>Technology and Contemporary Society</a:t>
            </a:r>
            <a:br>
              <a:rPr lang="en-CA" sz="3600" kern="0" dirty="0">
                <a:solidFill>
                  <a:srgbClr val="274E13"/>
                </a:solidFill>
              </a:rPr>
            </a:br>
            <a:endParaRPr lang="en-CA" sz="3600" b="0" kern="0" dirty="0">
              <a:solidFill>
                <a:srgbClr val="274E13"/>
              </a:solidFill>
            </a:endParaRPr>
          </a:p>
        </p:txBody>
      </p:sp>
      <p:pic>
        <p:nvPicPr>
          <p:cNvPr id="12" name="Picture 11">
            <a:extLst>
              <a:ext uri="{FF2B5EF4-FFF2-40B4-BE49-F238E27FC236}">
                <a16:creationId xmlns:a16="http://schemas.microsoft.com/office/drawing/2014/main" id="{EC04D136-02D0-456A-A944-BF01E01DD00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tretch>
            <a:fillRect/>
          </a:stretch>
        </p:blipFill>
        <p:spPr>
          <a:xfrm>
            <a:off x="1680" y="1835840"/>
            <a:ext cx="9142321" cy="4164911"/>
          </a:xfrm>
          <a:prstGeom prst="rect">
            <a:avLst/>
          </a:prstGeom>
        </p:spPr>
      </p:pic>
      <p:pic>
        <p:nvPicPr>
          <p:cNvPr id="3" name="Picture 2">
            <a:extLst>
              <a:ext uri="{FF2B5EF4-FFF2-40B4-BE49-F238E27FC236}">
                <a16:creationId xmlns:a16="http://schemas.microsoft.com/office/drawing/2014/main" id="{BFDD78D1-63AF-47B3-AF42-E59C5FE6C04B}"/>
              </a:ext>
            </a:extLst>
          </p:cNvPr>
          <p:cNvPicPr>
            <a:picLocks noChangeAspect="1"/>
          </p:cNvPicPr>
          <p:nvPr/>
        </p:nvPicPr>
        <p:blipFill>
          <a:blip r:embed="rId6"/>
          <a:stretch>
            <a:fillRect/>
          </a:stretch>
        </p:blipFill>
        <p:spPr>
          <a:xfrm>
            <a:off x="2916304" y="679843"/>
            <a:ext cx="6369835" cy="5486920"/>
          </a:xfrm>
          <a:prstGeom prst="rect">
            <a:avLst/>
          </a:prstGeom>
        </p:spPr>
      </p:pic>
      <p:pic>
        <p:nvPicPr>
          <p:cNvPr id="4" name="Picture 3">
            <a:extLst>
              <a:ext uri="{FF2B5EF4-FFF2-40B4-BE49-F238E27FC236}">
                <a16:creationId xmlns:a16="http://schemas.microsoft.com/office/drawing/2014/main" id="{C328AF70-1269-4A17-84F9-5F0D75EF5F8B}"/>
              </a:ext>
            </a:extLst>
          </p:cNvPr>
          <p:cNvPicPr>
            <a:picLocks noChangeAspect="1"/>
          </p:cNvPicPr>
          <p:nvPr/>
        </p:nvPicPr>
        <p:blipFill>
          <a:blip r:embed="rId6"/>
          <a:stretch>
            <a:fillRect/>
          </a:stretch>
        </p:blipFill>
        <p:spPr>
          <a:xfrm>
            <a:off x="-143819" y="857249"/>
            <a:ext cx="8415949" cy="5292336"/>
          </a:xfrm>
          <a:prstGeom prst="rect">
            <a:avLst/>
          </a:prstGeom>
        </p:spPr>
      </p:pic>
      <p:sp>
        <p:nvSpPr>
          <p:cNvPr id="8" name="Google Shape;171;p26">
            <a:extLst>
              <a:ext uri="{FF2B5EF4-FFF2-40B4-BE49-F238E27FC236}">
                <a16:creationId xmlns:a16="http://schemas.microsoft.com/office/drawing/2014/main" id="{AF84E323-8EC6-4F00-8A10-53AD91307575}"/>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3000" kern="0" dirty="0">
                <a:solidFill>
                  <a:srgbClr val="274E13"/>
                </a:solidFill>
                <a:latin typeface="+mn-lt"/>
              </a:rPr>
              <a:t>Technology and the Contemporary Environment</a:t>
            </a:r>
            <a:endParaRPr lang="en-CA" sz="3000" kern="0" dirty="0">
              <a:solidFill>
                <a:srgbClr val="274E13"/>
              </a:solidFill>
              <a:latin typeface="+mn-lt"/>
            </a:endParaRPr>
          </a:p>
        </p:txBody>
      </p:sp>
      <p:sp>
        <p:nvSpPr>
          <p:cNvPr id="9" name="Google Shape;171;p26">
            <a:extLst>
              <a:ext uri="{FF2B5EF4-FFF2-40B4-BE49-F238E27FC236}">
                <a16:creationId xmlns:a16="http://schemas.microsoft.com/office/drawing/2014/main" id="{10EABE24-23FB-475F-BC2C-5D7A1F86FC58}"/>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6" name="Picture 5">
            <a:extLst>
              <a:ext uri="{FF2B5EF4-FFF2-40B4-BE49-F238E27FC236}">
                <a16:creationId xmlns:a16="http://schemas.microsoft.com/office/drawing/2014/main" id="{10D5AA21-C8D0-4BE4-9B9B-8A7A2FCFC91A}"/>
              </a:ext>
            </a:extLst>
          </p:cNvPr>
          <p:cNvPicPr>
            <a:picLocks noChangeAspect="1"/>
          </p:cNvPicPr>
          <p:nvPr/>
        </p:nvPicPr>
        <p:blipFill>
          <a:blip r:embed="rId7"/>
          <a:stretch>
            <a:fillRect/>
          </a:stretch>
        </p:blipFill>
        <p:spPr>
          <a:xfrm>
            <a:off x="874368" y="973422"/>
            <a:ext cx="7333217" cy="4888811"/>
          </a:xfrm>
          <a:prstGeom prst="rect">
            <a:avLst/>
          </a:prstGeom>
        </p:spPr>
      </p:pic>
      <p:sp>
        <p:nvSpPr>
          <p:cNvPr id="14" name="Google Shape;171;p26">
            <a:extLst>
              <a:ext uri="{FF2B5EF4-FFF2-40B4-BE49-F238E27FC236}">
                <a16:creationId xmlns:a16="http://schemas.microsoft.com/office/drawing/2014/main" id="{A11DE082-C82E-4933-B9DB-FB654807106C}"/>
              </a:ext>
            </a:extLst>
          </p:cNvPr>
          <p:cNvSpPr txBox="1">
            <a:spLocks/>
          </p:cNvSpPr>
          <p:nvPr/>
        </p:nvSpPr>
        <p:spPr>
          <a:xfrm>
            <a:off x="0" y="2789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2800" kern="0" dirty="0">
                <a:solidFill>
                  <a:srgbClr val="274E13"/>
                </a:solidFill>
                <a:latin typeface="+mn-lt"/>
              </a:rPr>
              <a:t>Conclusion</a:t>
            </a:r>
          </a:p>
        </p:txBody>
      </p:sp>
    </p:spTree>
    <p:extLst>
      <p:ext uri="{BB962C8B-B14F-4D97-AF65-F5344CB8AC3E}">
        <p14:creationId xmlns:p14="http://schemas.microsoft.com/office/powerpoint/2010/main" val="4293046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kern="0" dirty="0">
                <a:solidFill>
                  <a:srgbClr val="274E13"/>
                </a:solidFill>
                <a:latin typeface="+mn-lt"/>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Conclusion</a:t>
            </a:r>
          </a:p>
        </p:txBody>
      </p:sp>
      <p:sp>
        <p:nvSpPr>
          <p:cNvPr id="7" name="TextBox 6">
            <a:extLst>
              <a:ext uri="{FF2B5EF4-FFF2-40B4-BE49-F238E27FC236}">
                <a16:creationId xmlns:a16="http://schemas.microsoft.com/office/drawing/2014/main" id="{0F0627D8-062E-48E8-BD51-E1F1C8F2D30F}"/>
              </a:ext>
            </a:extLst>
          </p:cNvPr>
          <p:cNvSpPr txBox="1"/>
          <p:nvPr/>
        </p:nvSpPr>
        <p:spPr>
          <a:xfrm>
            <a:off x="12492" y="1957178"/>
            <a:ext cx="9131507" cy="4708981"/>
          </a:xfrm>
          <a:prstGeom prst="rect">
            <a:avLst/>
          </a:prstGeom>
          <a:noFill/>
        </p:spPr>
        <p:txBody>
          <a:bodyPr wrap="square">
            <a:spAutoFit/>
          </a:bodyPr>
          <a:lstStyle/>
          <a:p>
            <a:pPr marL="388620" marR="0" lvl="0" indent="-342900" algn="l" defTabSz="914400" rtl="0" eaLnBrk="1" fontAlgn="auto" latinLnBrk="0" hangingPunct="1">
              <a:lnSpc>
                <a:spcPct val="100000"/>
              </a:lnSpc>
              <a:spcBef>
                <a:spcPct val="5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mn-cs"/>
              </a:rPr>
              <a:t>Modern methods of waste management are far safer for people and gentler on the environment</a:t>
            </a:r>
          </a:p>
          <a:p>
            <a:pPr marL="388620" marR="0" lvl="0" indent="-342900" algn="l" defTabSz="914400" rtl="0" eaLnBrk="1" fontAlgn="auto" latinLnBrk="0" hangingPunct="1">
              <a:lnSpc>
                <a:spcPct val="100000"/>
              </a:lnSpc>
              <a:spcBef>
                <a:spcPct val="5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mn-cs"/>
              </a:rPr>
              <a:t>Recycling and composting are making rapid progress</a:t>
            </a:r>
          </a:p>
          <a:p>
            <a:pPr marL="388620" marR="0" lvl="0" indent="-342900" algn="l" defTabSz="914400" rtl="0" eaLnBrk="1" fontAlgn="auto" latinLnBrk="0" hangingPunct="1">
              <a:lnSpc>
                <a:spcPct val="100000"/>
              </a:lnSpc>
              <a:spcBef>
                <a:spcPct val="5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mn-cs"/>
              </a:rPr>
              <a:t>Canada has changed from virtually no recycling to diverting nearly 25% of all solid waste</a:t>
            </a:r>
          </a:p>
          <a:p>
            <a:pPr marL="388620" marR="0" lvl="0" indent="-342900" algn="l" defTabSz="914400" rtl="0" eaLnBrk="1" fontAlgn="auto" latinLnBrk="0" hangingPunct="1">
              <a:lnSpc>
                <a:spcPct val="100000"/>
              </a:lnSpc>
              <a:spcBef>
                <a:spcPct val="5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mn-cs"/>
              </a:rPr>
              <a:t>Our prodigious consumption habits have created more waste than ever before </a:t>
            </a:r>
          </a:p>
          <a:p>
            <a:pPr marL="388620" marR="0" lvl="0" indent="-342900" algn="l" defTabSz="914400" rtl="0" eaLnBrk="1" fontAlgn="auto" latinLnBrk="0" hangingPunct="1">
              <a:lnSpc>
                <a:spcPct val="100000"/>
              </a:lnSpc>
              <a:spcBef>
                <a:spcPct val="5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mn-cs"/>
              </a:rPr>
              <a:t>Finding ways to reduce, reuse and efficiently recycle the materials and goods that we use stands as a key challenge for this century </a:t>
            </a:r>
          </a:p>
        </p:txBody>
      </p:sp>
    </p:spTree>
    <p:extLst>
      <p:ext uri="{BB962C8B-B14F-4D97-AF65-F5344CB8AC3E}">
        <p14:creationId xmlns:p14="http://schemas.microsoft.com/office/powerpoint/2010/main" val="17267627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8" name="Google Shape;171;p26">
            <a:extLst>
              <a:ext uri="{FF2B5EF4-FFF2-40B4-BE49-F238E27FC236}">
                <a16:creationId xmlns:a16="http://schemas.microsoft.com/office/drawing/2014/main" id="{AF84E323-8EC6-4F00-8A10-53AD91307575}"/>
              </a:ext>
            </a:extLst>
          </p:cNvPr>
          <p:cNvSpPr txBox="1">
            <a:spLocks/>
          </p:cNvSpPr>
          <p:nvPr/>
        </p:nvSpPr>
        <p:spPr>
          <a:xfrm>
            <a:off x="0" y="0"/>
            <a:ext cx="914400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10EABE24-23FB-475F-BC2C-5D7A1F86FC58}"/>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3" name="TextBox 12">
            <a:extLst>
              <a:ext uri="{FF2B5EF4-FFF2-40B4-BE49-F238E27FC236}">
                <a16:creationId xmlns:a16="http://schemas.microsoft.com/office/drawing/2014/main" id="{3BC7C7BF-5778-4B40-9ED1-594312BC102D}"/>
              </a:ext>
            </a:extLst>
          </p:cNvPr>
          <p:cNvSpPr txBox="1"/>
          <p:nvPr/>
        </p:nvSpPr>
        <p:spPr>
          <a:xfrm>
            <a:off x="0" y="978589"/>
            <a:ext cx="9144000" cy="4801314"/>
          </a:xfrm>
          <a:prstGeom prst="rect">
            <a:avLst/>
          </a:prstGeom>
          <a:solidFill>
            <a:schemeClr val="accent1">
              <a:lumMod val="50000"/>
            </a:schemeClr>
          </a:solidFill>
        </p:spPr>
        <p:txBody>
          <a:bodyPr wrap="square">
            <a:spAutoFit/>
          </a:bodyPr>
          <a:lstStyle/>
          <a:p>
            <a:pPr algn="ctr"/>
            <a:endParaRPr lang="en-US" sz="2400" b="0" i="0" dirty="0">
              <a:solidFill>
                <a:srgbClr val="FFFF00"/>
              </a:solidFill>
              <a:effectLst/>
            </a:endParaRPr>
          </a:p>
          <a:p>
            <a:pPr algn="ctr"/>
            <a:r>
              <a:rPr lang="en-US" sz="2400" b="0" i="0" dirty="0">
                <a:solidFill>
                  <a:srgbClr val="FFFF00"/>
                </a:solidFill>
                <a:effectLst/>
              </a:rPr>
              <a:t>Waste management: a crucial practice to safeguard our Planet</a:t>
            </a:r>
          </a:p>
          <a:p>
            <a:pPr algn="ctr"/>
            <a:r>
              <a:rPr lang="en-US" sz="2400" b="0" i="0" dirty="0">
                <a:solidFill>
                  <a:srgbClr val="FFFF00"/>
                </a:solidFill>
                <a:effectLst/>
              </a:rPr>
              <a:t>Waste management is not merely a method of getting rid of waste: to reach a greener future, it</a:t>
            </a:r>
            <a:r>
              <a:rPr lang="en-US" sz="2400" b="1" i="0" dirty="0">
                <a:solidFill>
                  <a:srgbClr val="FFFF00"/>
                </a:solidFill>
                <a:effectLst/>
              </a:rPr>
              <a:t> is mandatory that we adopt waste reduction and recycling practices</a:t>
            </a:r>
            <a:r>
              <a:rPr lang="en-US" sz="2400" b="0" i="0" dirty="0">
                <a:solidFill>
                  <a:srgbClr val="FFFF00"/>
                </a:solidFill>
                <a:effectLst/>
              </a:rPr>
              <a:t> on both individual and collective levels. Governments, businesses, and individuals must collaborate to promote sustainable waste management and implement innovative solutions. Investing </a:t>
            </a:r>
            <a:r>
              <a:rPr lang="en-US" sz="2400" b="1" i="0" dirty="0">
                <a:solidFill>
                  <a:srgbClr val="FFFF00"/>
                </a:solidFill>
                <a:effectLst/>
              </a:rPr>
              <a:t>in waste management infrastructure, supporting recycling initiatives, and raising awareness </a:t>
            </a:r>
            <a:r>
              <a:rPr lang="en-US" sz="2400" b="0" i="0" dirty="0">
                <a:solidFill>
                  <a:srgbClr val="FFFF00"/>
                </a:solidFill>
                <a:effectLst/>
              </a:rPr>
              <a:t>about responsible consumption and disposal habits are essential steps to safeguarding our planet's well-being for future generations.</a:t>
            </a:r>
          </a:p>
          <a:p>
            <a:endParaRPr lang="en-CA" dirty="0">
              <a:solidFill>
                <a:srgbClr val="FFFF00"/>
              </a:solidFill>
            </a:endParaRPr>
          </a:p>
        </p:txBody>
      </p:sp>
      <p:sp>
        <p:nvSpPr>
          <p:cNvPr id="10" name="Google Shape;171;p26">
            <a:extLst>
              <a:ext uri="{FF2B5EF4-FFF2-40B4-BE49-F238E27FC236}">
                <a16:creationId xmlns:a16="http://schemas.microsoft.com/office/drawing/2014/main" id="{B8E09B49-6231-4531-A436-D38735063849}"/>
              </a:ext>
            </a:extLst>
          </p:cNvPr>
          <p:cNvSpPr txBox="1">
            <a:spLocks/>
          </p:cNvSpPr>
          <p:nvPr/>
        </p:nvSpPr>
        <p:spPr>
          <a:xfrm>
            <a:off x="0" y="-17106"/>
            <a:ext cx="914400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dirty="0">
                <a:latin typeface="Arial Nova" panose="020B0504020202020204" pitchFamily="34" charset="0"/>
              </a:rPr>
            </a:br>
            <a:r>
              <a:rPr lang="en-US" sz="2800" kern="0" dirty="0">
                <a:solidFill>
                  <a:srgbClr val="274E13"/>
                </a:solidFill>
                <a:latin typeface="+mn-lt"/>
              </a:rPr>
              <a:t>Technology and the Contemporary Environment</a:t>
            </a:r>
            <a:br>
              <a:rPr lang="en-CA" sz="2800" kern="0" dirty="0">
                <a:solidFill>
                  <a:srgbClr val="274E13"/>
                </a:solidFill>
                <a:latin typeface="+mn-lt"/>
              </a:rPr>
            </a:br>
            <a:endParaRPr lang="en-CA" sz="2800" kern="0" dirty="0">
              <a:solidFill>
                <a:srgbClr val="274E13"/>
              </a:solidFill>
              <a:latin typeface="+mn-lt"/>
            </a:endParaRPr>
          </a:p>
        </p:txBody>
      </p:sp>
    </p:spTree>
    <p:extLst>
      <p:ext uri="{BB962C8B-B14F-4D97-AF65-F5344CB8AC3E}">
        <p14:creationId xmlns:p14="http://schemas.microsoft.com/office/powerpoint/2010/main" val="5908997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5541000" y="2673275"/>
            <a:ext cx="3603000" cy="332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latin typeface="Arial"/>
              <a:cs typeface="Arial"/>
              <a:sym typeface="Arial"/>
            </a:endParaRPr>
          </a:p>
        </p:txBody>
      </p:sp>
      <p:sp>
        <p:nvSpPr>
          <p:cNvPr id="18" name="Google Shape;171;p26">
            <a:extLst>
              <a:ext uri="{FF2B5EF4-FFF2-40B4-BE49-F238E27FC236}">
                <a16:creationId xmlns:a16="http://schemas.microsoft.com/office/drawing/2014/main" id="{0085ED02-E9C0-4A8E-991B-82532C8FCE58}"/>
              </a:ext>
            </a:extLst>
          </p:cNvPr>
          <p:cNvSpPr txBox="1">
            <a:spLocks noGrp="1"/>
          </p:cNvSpPr>
          <p:nvPr>
            <p:ph type="ctrTitle"/>
          </p:nvPr>
        </p:nvSpPr>
        <p:spPr>
          <a:xfrm>
            <a:off x="1529423" y="2514600"/>
            <a:ext cx="6396038" cy="2001838"/>
          </a:xfrm>
          <a:prstGeom prst="rect">
            <a:avLst/>
          </a:prstGeom>
        </p:spPr>
        <p:txBody>
          <a:bodyPr spcFirstLastPara="1" wrap="square" lIns="91425" tIns="91425" rIns="91425" bIns="91425" anchor="ctr" anchorCtr="0">
            <a:noAutofit/>
          </a:bodyPr>
          <a:lstStyle/>
          <a:p>
            <a:pPr algn="ctr"/>
            <a:br>
              <a:rPr lang="en" sz="4400" dirty="0">
                <a:latin typeface="Arial Nova" panose="020B0504020202020204" pitchFamily="34" charset="0"/>
              </a:rPr>
            </a:br>
            <a:r>
              <a:rPr lang="en" sz="3200" dirty="0">
                <a:latin typeface="Arial Nova" panose="020B0504020202020204" pitchFamily="34" charset="0"/>
              </a:rPr>
              <a:t>Technology and the </a:t>
            </a:r>
            <a:br>
              <a:rPr lang="en" sz="3200" dirty="0">
                <a:latin typeface="Arial Nova" panose="020B0504020202020204" pitchFamily="34" charset="0"/>
              </a:rPr>
            </a:br>
            <a:r>
              <a:rPr lang="en" sz="3200" dirty="0">
                <a:latin typeface="Arial Nova" panose="020B0504020202020204" pitchFamily="34" charset="0"/>
              </a:rPr>
              <a:t>Contemporary Environment</a:t>
            </a:r>
            <a:br>
              <a:rPr lang="en" sz="6000" dirty="0"/>
            </a:br>
            <a:endParaRPr sz="5000" b="0" dirty="0"/>
          </a:p>
        </p:txBody>
      </p:sp>
      <p:sp>
        <p:nvSpPr>
          <p:cNvPr id="8" name="Google Shape;171;p26">
            <a:extLst>
              <a:ext uri="{FF2B5EF4-FFF2-40B4-BE49-F238E27FC236}">
                <a16:creationId xmlns:a16="http://schemas.microsoft.com/office/drawing/2014/main" id="{6A3F4588-736E-44D6-B1ED-4A0EF50A3158}"/>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2800" kern="0" dirty="0">
                <a:solidFill>
                  <a:srgbClr val="274E13"/>
                </a:solidFill>
                <a:latin typeface="+mn-lt"/>
              </a:rPr>
              <a:t>Technology and the Contemporary Environment</a:t>
            </a:r>
            <a:endParaRPr lang="en-CA" sz="2800" kern="0" dirty="0">
              <a:solidFill>
                <a:srgbClr val="274E13"/>
              </a:solidFill>
              <a:latin typeface="+mn-lt"/>
            </a:endParaRPr>
          </a:p>
        </p:txBody>
      </p:sp>
      <p:sp>
        <p:nvSpPr>
          <p:cNvPr id="10" name="Google Shape;171;p26">
            <a:extLst>
              <a:ext uri="{FF2B5EF4-FFF2-40B4-BE49-F238E27FC236}">
                <a16:creationId xmlns:a16="http://schemas.microsoft.com/office/drawing/2014/main" id="{B89B161D-2D1F-4CD5-9FDC-EC95FDC739A4}"/>
              </a:ext>
            </a:extLst>
          </p:cNvPr>
          <p:cNvSpPr txBox="1">
            <a:spLocks/>
          </p:cNvSpPr>
          <p:nvPr/>
        </p:nvSpPr>
        <p:spPr>
          <a:xfrm>
            <a:off x="1680" y="5880149"/>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11" name="Picture 10" descr="Yellow pencils on a red background">
            <a:extLst>
              <a:ext uri="{FF2B5EF4-FFF2-40B4-BE49-F238E27FC236}">
                <a16:creationId xmlns:a16="http://schemas.microsoft.com/office/drawing/2014/main" id="{866E145F-AE3F-40A2-8279-DB76C8250ED4}"/>
              </a:ext>
            </a:extLst>
          </p:cNvPr>
          <p:cNvPicPr>
            <a:picLocks noChangeAspect="1"/>
          </p:cNvPicPr>
          <p:nvPr/>
        </p:nvPicPr>
        <p:blipFill>
          <a:blip r:embed="rId3"/>
          <a:stretch>
            <a:fillRect/>
          </a:stretch>
        </p:blipFill>
        <p:spPr>
          <a:xfrm>
            <a:off x="0" y="990602"/>
            <a:ext cx="9142320" cy="4889548"/>
          </a:xfrm>
          <a:prstGeom prst="rect">
            <a:avLst/>
          </a:prstGeom>
        </p:spPr>
      </p:pic>
      <p:sp>
        <p:nvSpPr>
          <p:cNvPr id="12" name="Google Shape;291;p36">
            <a:extLst>
              <a:ext uri="{FF2B5EF4-FFF2-40B4-BE49-F238E27FC236}">
                <a16:creationId xmlns:a16="http://schemas.microsoft.com/office/drawing/2014/main" id="{AF3FF984-ADB2-45BB-AB4A-FF269762C582}"/>
              </a:ext>
            </a:extLst>
          </p:cNvPr>
          <p:cNvSpPr txBox="1">
            <a:spLocks/>
          </p:cNvSpPr>
          <p:nvPr/>
        </p:nvSpPr>
        <p:spPr>
          <a:xfrm>
            <a:off x="381000" y="3276600"/>
            <a:ext cx="8686799" cy="573087"/>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3000" b="0" kern="0" dirty="0">
                <a:solidFill>
                  <a:srgbClr val="274E13"/>
                </a:solidFill>
                <a:latin typeface="+mn-lt"/>
              </a:rPr>
              <a:t>QUESTIONS | SUGGESTIONS  | COMMENTS</a:t>
            </a:r>
          </a:p>
        </p:txBody>
      </p:sp>
    </p:spTree>
    <p:extLst>
      <p:ext uri="{BB962C8B-B14F-4D97-AF65-F5344CB8AC3E}">
        <p14:creationId xmlns:p14="http://schemas.microsoft.com/office/powerpoint/2010/main" val="974895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9"/>
        <p:cNvGrpSpPr/>
        <p:nvPr/>
      </p:nvGrpSpPr>
      <p:grpSpPr>
        <a:xfrm>
          <a:off x="0" y="0"/>
          <a:ext cx="0" cy="0"/>
          <a:chOff x="0" y="0"/>
          <a:chExt cx="0" cy="0"/>
        </a:xfrm>
      </p:grpSpPr>
      <p:pic>
        <p:nvPicPr>
          <p:cNvPr id="7" name="Picture 6">
            <a:extLst>
              <a:ext uri="{FF2B5EF4-FFF2-40B4-BE49-F238E27FC236}">
                <a16:creationId xmlns:a16="http://schemas.microsoft.com/office/drawing/2014/main" id="{B4CC70DE-A9B1-4E9B-B798-F1CAA14FC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 y="978590"/>
            <a:ext cx="9143999" cy="4872830"/>
          </a:xfrm>
          <a:prstGeom prst="rect">
            <a:avLst/>
          </a:prstGeom>
        </p:spPr>
      </p:pic>
      <p:sp>
        <p:nvSpPr>
          <p:cNvPr id="6" name="Google Shape;171;p26">
            <a:extLst>
              <a:ext uri="{FF2B5EF4-FFF2-40B4-BE49-F238E27FC236}">
                <a16:creationId xmlns:a16="http://schemas.microsoft.com/office/drawing/2014/main" id="{8EA0740A-A0F3-45AD-89B0-BFB0622DD814}"/>
              </a:ext>
            </a:extLst>
          </p:cNvPr>
          <p:cNvSpPr txBox="1">
            <a:spLocks/>
          </p:cNvSpPr>
          <p:nvPr/>
        </p:nvSpPr>
        <p:spPr>
          <a:xfrm>
            <a:off x="-39124"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dirty="0">
                <a:latin typeface="Arial Nova" panose="020B0504020202020204" pitchFamily="34" charset="0"/>
              </a:rPr>
            </a:br>
            <a:r>
              <a:rPr lang="en-US" sz="3000" kern="0" dirty="0">
                <a:solidFill>
                  <a:srgbClr val="274E13"/>
                </a:solidFill>
                <a:latin typeface="+mn-lt"/>
              </a:rPr>
              <a:t>Technology and the Contemporary Environment</a:t>
            </a:r>
            <a:br>
              <a:rPr lang="en-CA" sz="3600" dirty="0"/>
            </a:br>
            <a:endParaRPr lang="en-CA" sz="3600" b="0" dirty="0"/>
          </a:p>
        </p:txBody>
      </p:sp>
      <p:sp>
        <p:nvSpPr>
          <p:cNvPr id="8" name="Google Shape;171;p26">
            <a:extLst>
              <a:ext uri="{FF2B5EF4-FFF2-40B4-BE49-F238E27FC236}">
                <a16:creationId xmlns:a16="http://schemas.microsoft.com/office/drawing/2014/main" id="{49F348DD-39AB-477A-A026-28148F4CEF8B}"/>
              </a:ext>
            </a:extLst>
          </p:cNvPr>
          <p:cNvSpPr txBox="1">
            <a:spLocks/>
          </p:cNvSpPr>
          <p:nvPr/>
        </p:nvSpPr>
        <p:spPr>
          <a:xfrm>
            <a:off x="-4912"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2400" b="0" kern="0" dirty="0">
                <a:solidFill>
                  <a:srgbClr val="274E13"/>
                </a:solidFill>
                <a:latin typeface="Arial Nova Light" panose="020B0304020202020204" pitchFamily="34" charset="0"/>
              </a:rPr>
              <a:t>Do you have any questions?</a:t>
            </a:r>
          </a:p>
          <a:p>
            <a:pPr algn="ctr"/>
            <a:r>
              <a:rPr lang="en-US" sz="2400" b="0" kern="0" dirty="0">
                <a:solidFill>
                  <a:srgbClr val="274E13"/>
                </a:solidFill>
                <a:latin typeface="Arial Nova Light" panose="020B0304020202020204" pitchFamily="34" charset="0"/>
              </a:rPr>
              <a:t>Email:  hugh.simmonds@torontomu.ca</a:t>
            </a:r>
          </a:p>
          <a:p>
            <a:pPr algn="ctr"/>
            <a:endParaRPr lang="en-CA" sz="3600" b="0" kern="0" dirty="0">
              <a:solidFill>
                <a:srgbClr val="274E13"/>
              </a:solidFill>
            </a:endParaRPr>
          </a:p>
        </p:txBody>
      </p:sp>
    </p:spTree>
    <p:extLst>
      <p:ext uri="{BB962C8B-B14F-4D97-AF65-F5344CB8AC3E}">
        <p14:creationId xmlns:p14="http://schemas.microsoft.com/office/powerpoint/2010/main" val="1198593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639725" y="1001711"/>
            <a:ext cx="8059479"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latin typeface="+mn-lt"/>
              </a:rPr>
              <a:t>Learning Objectives | Introductory Video</a:t>
            </a:r>
            <a:br>
              <a:rPr lang="en-CA" sz="3600" kern="0" dirty="0">
                <a:solidFill>
                  <a:srgbClr val="274E13"/>
                </a:solidFill>
              </a:rPr>
            </a:br>
            <a:endParaRPr lang="en-CA" sz="3600" b="0" kern="0" dirty="0">
              <a:solidFill>
                <a:srgbClr val="274E13"/>
              </a:solidFill>
            </a:endParaRPr>
          </a:p>
        </p:txBody>
      </p:sp>
      <p:pic>
        <p:nvPicPr>
          <p:cNvPr id="12" name="Picture 11">
            <a:extLst>
              <a:ext uri="{FF2B5EF4-FFF2-40B4-BE49-F238E27FC236}">
                <a16:creationId xmlns:a16="http://schemas.microsoft.com/office/drawing/2014/main" id="{EC04D136-02D0-456A-A944-BF01E01DD00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tretch>
            <a:fillRect/>
          </a:stretch>
        </p:blipFill>
        <p:spPr>
          <a:xfrm>
            <a:off x="1684" y="1835844"/>
            <a:ext cx="9142321" cy="4164911"/>
          </a:xfrm>
          <a:prstGeom prst="rect">
            <a:avLst/>
          </a:prstGeom>
        </p:spPr>
      </p:pic>
      <p:sp>
        <p:nvSpPr>
          <p:cNvPr id="8" name="Google Shape;171;p26">
            <a:extLst>
              <a:ext uri="{FF2B5EF4-FFF2-40B4-BE49-F238E27FC236}">
                <a16:creationId xmlns:a16="http://schemas.microsoft.com/office/drawing/2014/main" id="{8AE1DDF5-6098-440B-8664-C777E3EBD422}"/>
              </a:ext>
            </a:extLst>
          </p:cNvPr>
          <p:cNvSpPr txBox="1">
            <a:spLocks/>
          </p:cNvSpPr>
          <p:nvPr/>
        </p:nvSpPr>
        <p:spPr>
          <a:xfrm>
            <a:off x="0" y="1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dirty="0">
                <a:latin typeface="Arial Nova" panose="020B0504020202020204" pitchFamily="34" charset="0"/>
              </a:rPr>
            </a:br>
            <a:r>
              <a:rPr kumimoji="0" lang="en-CA" sz="3000" i="0" u="none" strike="noStrike" kern="0" cap="none" spc="0" normalizeH="0" baseline="0" noProof="0" dirty="0">
                <a:ln>
                  <a:noFill/>
                </a:ln>
                <a:solidFill>
                  <a:srgbClr val="274E13"/>
                </a:solidFill>
                <a:effectLst/>
                <a:uLnTx/>
                <a:uFillTx/>
                <a:latin typeface="Arial"/>
                <a:ea typeface="+mn-ea"/>
                <a:cs typeface="+mn-cs"/>
              </a:rPr>
              <a:t>Technology and the Contemporary Environment</a:t>
            </a:r>
            <a:br>
              <a:rPr lang="en-CA" sz="3000" dirty="0">
                <a:latin typeface="+mn-lt"/>
              </a:rPr>
            </a:br>
            <a:endParaRPr lang="en-CA" sz="3000" b="0" dirty="0">
              <a:latin typeface="+mn-lt"/>
            </a:endParaRPr>
          </a:p>
        </p:txBody>
      </p:sp>
      <p:sp>
        <p:nvSpPr>
          <p:cNvPr id="10" name="Google Shape;171;p26">
            <a:extLst>
              <a:ext uri="{FF2B5EF4-FFF2-40B4-BE49-F238E27FC236}">
                <a16:creationId xmlns:a16="http://schemas.microsoft.com/office/drawing/2014/main" id="{896924F3-0B20-4DBF-88E7-26C480673FDF}"/>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3" name="TextBox 12">
            <a:extLst>
              <a:ext uri="{FF2B5EF4-FFF2-40B4-BE49-F238E27FC236}">
                <a16:creationId xmlns:a16="http://schemas.microsoft.com/office/drawing/2014/main" id="{D8AE518D-B38B-486D-9E1B-F5027CAA6EEA}"/>
              </a:ext>
            </a:extLst>
          </p:cNvPr>
          <p:cNvSpPr txBox="1"/>
          <p:nvPr/>
        </p:nvSpPr>
        <p:spPr>
          <a:xfrm>
            <a:off x="1143000" y="6076317"/>
            <a:ext cx="7052931" cy="707886"/>
          </a:xfrm>
          <a:prstGeom prst="rect">
            <a:avLst/>
          </a:prstGeom>
          <a:solidFill>
            <a:schemeClr val="accent1"/>
          </a:solidFill>
        </p:spPr>
        <p:txBody>
          <a:bodyPr wrap="square">
            <a:spAutoFit/>
          </a:bodyPr>
          <a:lstStyle/>
          <a:p>
            <a:pPr algn="ctr">
              <a:buClr>
                <a:srgbClr val="000000"/>
              </a:buClr>
            </a:pPr>
            <a:r>
              <a:rPr lang="en-US" sz="2000" kern="0" dirty="0">
                <a:solidFill>
                  <a:srgbClr val="F8FFDC">
                    <a:lumMod val="25000"/>
                  </a:srgbClr>
                </a:solidFill>
                <a:latin typeface="Arial" panose="020B0604020202020204" pitchFamily="34" charset="0"/>
                <a:cs typeface="Arial" panose="020B0604020202020204" pitchFamily="34" charset="0"/>
                <a:sym typeface="Arial"/>
              </a:rPr>
              <a:t>Reduce, Reuse, Recycle Household Waste</a:t>
            </a:r>
            <a:r>
              <a:rPr lang="en-CA" sz="2000" kern="0" dirty="0">
                <a:solidFill>
                  <a:srgbClr val="F8FFDC">
                    <a:lumMod val="25000"/>
                  </a:srgbClr>
                </a:solidFill>
                <a:latin typeface="Arial" panose="020B0604020202020204" pitchFamily="34" charset="0"/>
                <a:cs typeface="Arial" panose="020B0604020202020204" pitchFamily="34" charset="0"/>
                <a:sym typeface="Arial"/>
              </a:rPr>
              <a:t> https://www.youtube.com/watch?v=EGzg77rx7Uo</a:t>
            </a:r>
          </a:p>
        </p:txBody>
      </p:sp>
      <p:pic>
        <p:nvPicPr>
          <p:cNvPr id="2" name="Picture 1">
            <a:extLst>
              <a:ext uri="{FF2B5EF4-FFF2-40B4-BE49-F238E27FC236}">
                <a16:creationId xmlns:a16="http://schemas.microsoft.com/office/drawing/2014/main" id="{1BDB0BF5-0B0E-435E-931D-146CD290B1E8}"/>
              </a:ext>
            </a:extLst>
          </p:cNvPr>
          <p:cNvPicPr>
            <a:picLocks noChangeAspect="1"/>
          </p:cNvPicPr>
          <p:nvPr/>
        </p:nvPicPr>
        <p:blipFill>
          <a:blip r:embed="rId6"/>
          <a:stretch>
            <a:fillRect/>
          </a:stretch>
        </p:blipFill>
        <p:spPr>
          <a:xfrm>
            <a:off x="2819400" y="1809875"/>
            <a:ext cx="6324600" cy="4058213"/>
          </a:xfrm>
          <a:prstGeom prst="rect">
            <a:avLst/>
          </a:prstGeom>
        </p:spPr>
      </p:pic>
      <p:pic>
        <p:nvPicPr>
          <p:cNvPr id="3" name="Picture 2">
            <a:extLst>
              <a:ext uri="{FF2B5EF4-FFF2-40B4-BE49-F238E27FC236}">
                <a16:creationId xmlns:a16="http://schemas.microsoft.com/office/drawing/2014/main" id="{26C35435-C7DA-47E9-89C7-72836E252C66}"/>
              </a:ext>
            </a:extLst>
          </p:cNvPr>
          <p:cNvPicPr>
            <a:picLocks noChangeAspect="1"/>
          </p:cNvPicPr>
          <p:nvPr/>
        </p:nvPicPr>
        <p:blipFill>
          <a:blip r:embed="rId7"/>
          <a:stretch>
            <a:fillRect/>
          </a:stretch>
        </p:blipFill>
        <p:spPr>
          <a:xfrm>
            <a:off x="1" y="1822805"/>
            <a:ext cx="5715000" cy="4030637"/>
          </a:xfrm>
          <a:prstGeom prst="rect">
            <a:avLst/>
          </a:prstGeom>
        </p:spPr>
      </p:pic>
    </p:spTree>
    <p:extLst>
      <p:ext uri="{BB962C8B-B14F-4D97-AF65-F5344CB8AC3E}">
        <p14:creationId xmlns:p14="http://schemas.microsoft.com/office/powerpoint/2010/main" val="1739844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VID-19 and Rethinking Smart Waste Management">
            <a:extLst>
              <a:ext uri="{FF2B5EF4-FFF2-40B4-BE49-F238E27FC236}">
                <a16:creationId xmlns:a16="http://schemas.microsoft.com/office/drawing/2014/main" id="{5A715038-ECED-4225-BCE2-C6CD58163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1" y="978589"/>
            <a:ext cx="9144000" cy="515681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96AF409-EDF7-479E-B475-0FC767A25455}"/>
              </a:ext>
            </a:extLst>
          </p:cNvPr>
          <p:cNvSpPr txBox="1">
            <a:spLocks/>
          </p:cNvSpPr>
          <p:nvPr/>
        </p:nvSpPr>
        <p:spPr>
          <a:xfrm>
            <a:off x="365437" y="2474155"/>
            <a:ext cx="8413125" cy="2669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US" sz="3000" kern="0" dirty="0">
                <a:latin typeface="+mn-lt"/>
              </a:rPr>
            </a:br>
            <a:r>
              <a:rPr lang="en-US" sz="3000" dirty="0">
                <a:latin typeface="+mn-lt"/>
              </a:rPr>
              <a:t>Waste Generation, Management, Reduction and Regulation</a:t>
            </a:r>
            <a:br>
              <a:rPr lang="en-US" sz="3000" dirty="0">
                <a:latin typeface="+mn-lt"/>
              </a:rPr>
            </a:br>
            <a:endParaRPr lang="en-US" sz="3000" dirty="0">
              <a:latin typeface="+mn-lt"/>
            </a:endParaRPr>
          </a:p>
        </p:txBody>
      </p:sp>
      <p:sp>
        <p:nvSpPr>
          <p:cNvPr id="10" name="Google Shape;171;p26">
            <a:extLst>
              <a:ext uri="{FF2B5EF4-FFF2-40B4-BE49-F238E27FC236}">
                <a16:creationId xmlns:a16="http://schemas.microsoft.com/office/drawing/2014/main" id="{AB83D4E9-20F9-45B2-BC1D-7E99F86F63AB}"/>
              </a:ext>
            </a:extLst>
          </p:cNvPr>
          <p:cNvSpPr txBox="1">
            <a:spLocks/>
          </p:cNvSpPr>
          <p:nvPr/>
        </p:nvSpPr>
        <p:spPr>
          <a:xfrm>
            <a:off x="-10886"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000" dirty="0">
                <a:latin typeface="+mn-lt"/>
              </a:rPr>
            </a:br>
            <a:r>
              <a:rPr kumimoji="0" lang="en-CA" sz="3000" i="0" u="none" strike="noStrike" kern="0" cap="none" spc="0" normalizeH="0" baseline="0" noProof="0" dirty="0">
                <a:ln>
                  <a:noFill/>
                </a:ln>
                <a:solidFill>
                  <a:srgbClr val="274E13"/>
                </a:solidFill>
                <a:effectLst/>
                <a:uLnTx/>
                <a:uFillTx/>
                <a:latin typeface="Arial"/>
                <a:ea typeface="+mn-ea"/>
                <a:cs typeface="+mn-cs"/>
              </a:rPr>
              <a:t>Technology and the Contemporary Environment</a:t>
            </a:r>
            <a:br>
              <a:rPr lang="en-CA" sz="3600" dirty="0"/>
            </a:br>
            <a:endParaRPr lang="en-CA" sz="3600" b="0" dirty="0"/>
          </a:p>
        </p:txBody>
      </p:sp>
      <p:sp>
        <p:nvSpPr>
          <p:cNvPr id="11" name="Google Shape;171;p26">
            <a:extLst>
              <a:ext uri="{FF2B5EF4-FFF2-40B4-BE49-F238E27FC236}">
                <a16:creationId xmlns:a16="http://schemas.microsoft.com/office/drawing/2014/main" id="{06F5AB89-B77A-48F3-8E33-11B8CEB01EC9}"/>
              </a:ext>
            </a:extLst>
          </p:cNvPr>
          <p:cNvSpPr txBox="1">
            <a:spLocks/>
          </p:cNvSpPr>
          <p:nvPr/>
        </p:nvSpPr>
        <p:spPr>
          <a:xfrm>
            <a:off x="-18536" y="5873283"/>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Tree>
  </p:cSld>
  <p:clrMapOvr>
    <a:masterClrMapping/>
  </p:clrMapOvr>
</p:sld>
</file>

<file path=ppt/theme/theme1.xml><?xml version="1.0" encoding="utf-8"?>
<a:theme xmlns:a="http://schemas.openxmlformats.org/drawingml/2006/main" name="Climate FinTech Company Profile by Slidesgo">
  <a:themeElements>
    <a:clrScheme name="Simple Light">
      <a:dk1>
        <a:srgbClr val="191919"/>
      </a:dk1>
      <a:lt1>
        <a:srgbClr val="F8FFDC"/>
      </a:lt1>
      <a:dk2>
        <a:srgbClr val="274E13"/>
      </a:dk2>
      <a:lt2>
        <a:srgbClr val="3DC2C9"/>
      </a:lt2>
      <a:accent1>
        <a:srgbClr val="E4F0CE"/>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16910</TotalTime>
  <Words>5125</Words>
  <Application>Microsoft Office PowerPoint</Application>
  <PresentationFormat>On-screen Show (4:3)</PresentationFormat>
  <Paragraphs>542</Paragraphs>
  <Slides>78</Slides>
  <Notes>77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Arial</vt:lpstr>
      <vt:lpstr>Arial Nova</vt:lpstr>
      <vt:lpstr>Arial Nova Light</vt:lpstr>
      <vt:lpstr>Bebas Neue</vt:lpstr>
      <vt:lpstr>Calibri</vt:lpstr>
      <vt:lpstr>Raleway</vt:lpstr>
      <vt:lpstr>Times New Roman</vt:lpstr>
      <vt:lpstr>Wingdings</vt:lpstr>
      <vt:lpstr>Climate FinTech Company Profile by Slidesgo</vt:lpstr>
      <vt:lpstr> Technology and the  Contemporary Environment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WASTE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Technology and the  Contemporary Environment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Hugh Anthony, PhD</dc:creator>
  <cp:lastModifiedBy>Hugh Anthony</cp:lastModifiedBy>
  <cp:revision>560</cp:revision>
  <dcterms:created xsi:type="dcterms:W3CDTF">2009-01-06T18:18:38Z</dcterms:created>
  <dcterms:modified xsi:type="dcterms:W3CDTF">2024-03-21T10:47:53Z</dcterms:modified>
</cp:coreProperties>
</file>